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xlsx" ContentType="application/vnd.openxmlformats-officedocument.spreadsheetml.sheet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64" r:id="rId4"/>
    <p:sldId id="265" r:id="rId5"/>
    <p:sldId id="268" r:id="rId6"/>
    <p:sldId id="266" r:id="rId7"/>
    <p:sldId id="267" r:id="rId8"/>
    <p:sldId id="258" r:id="rId9"/>
    <p:sldId id="259" r:id="rId10"/>
    <p:sldId id="269" r:id="rId11"/>
    <p:sldId id="260" r:id="rId12"/>
    <p:sldId id="271" r:id="rId13"/>
    <p:sldId id="261" r:id="rId14"/>
    <p:sldId id="262" r:id="rId15"/>
    <p:sldId id="270" r:id="rId16"/>
    <p:sldId id="263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634" autoAdjust="0"/>
  </p:normalViewPr>
  <p:slideViewPr>
    <p:cSldViewPr snapToGrid="0" snapToObjects="1">
      <p:cViewPr varScale="1">
        <p:scale>
          <a:sx n="103" d="100"/>
          <a:sy n="103" d="100"/>
        </p:scale>
        <p:origin x="-180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8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Foglio1!$A$2:$A$3</c:f>
              <c:strCache>
                <c:ptCount val="2"/>
                <c:pt idx="0">
                  <c:v>uomini</c:v>
                </c:pt>
                <c:pt idx="1">
                  <c:v>donne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1244.0</c:v>
                </c:pt>
                <c:pt idx="1">
                  <c:v>182.0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Foglio1!$A$2:$A$3</c:f>
              <c:strCache>
                <c:ptCount val="2"/>
                <c:pt idx="0">
                  <c:v>minori</c:v>
                </c:pt>
                <c:pt idx="1">
                  <c:v>nuclei famigliari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69.0</c:v>
                </c:pt>
                <c:pt idx="1">
                  <c:v>54.0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sz="2000" dirty="0" smtClean="0"/>
              <a:t>Segnalazioni</a:t>
            </a:r>
            <a:r>
              <a:rPr lang="it-IT" sz="2000" baseline="0" dirty="0" smtClean="0"/>
              <a:t> e invii ambulatorio START</a:t>
            </a:r>
            <a:endParaRPr lang="it-IT" sz="2000" dirty="0"/>
          </a:p>
        </c:rich>
      </c:tx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78731378167443"/>
          <c:y val="0.205843568453535"/>
          <c:w val="0.729479547236688"/>
          <c:h val="0.790560419401788"/>
        </c:manualLayout>
      </c:layout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n.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Foglio1!$A$2:$A$3</c:f>
              <c:strCache>
                <c:ptCount val="2"/>
                <c:pt idx="0">
                  <c:v>CAS</c:v>
                </c:pt>
                <c:pt idx="1">
                  <c:v>START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74.0</c:v>
                </c:pt>
                <c:pt idx="1">
                  <c:v>40.0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81987880127863"/>
          <c:y val="0.798300749936452"/>
          <c:w val="0.214402494937389"/>
          <c:h val="0.201699298907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sz="2400" dirty="0" smtClean="0"/>
              <a:t>N° ore mediazione/lingue</a:t>
            </a:r>
            <a:endParaRPr lang="it-IT" sz="2400" dirty="0"/>
          </a:p>
        </c:rich>
      </c:tx>
      <c:layout>
        <c:manualLayout>
          <c:xMode val="edge"/>
          <c:yMode val="edge"/>
          <c:x val="0.00141626049701072"/>
          <c:y val="0.156133486642931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n ore</c:v>
                </c:pt>
              </c:strCache>
            </c:strRef>
          </c:tx>
          <c:cat>
            <c:strRef>
              <c:f>Foglio1!$A$2:$A$17</c:f>
              <c:strCache>
                <c:ptCount val="16"/>
                <c:pt idx="0">
                  <c:v>francese</c:v>
                </c:pt>
                <c:pt idx="1">
                  <c:v>malinkè</c:v>
                </c:pt>
                <c:pt idx="2">
                  <c:v>bambarà</c:v>
                </c:pt>
                <c:pt idx="3">
                  <c:v>wolof</c:v>
                </c:pt>
                <c:pt idx="4">
                  <c:v>soninkè</c:v>
                </c:pt>
                <c:pt idx="5">
                  <c:v>fulà</c:v>
                </c:pt>
                <c:pt idx="6">
                  <c:v>pular</c:v>
                </c:pt>
                <c:pt idx="7">
                  <c:v>inglese</c:v>
                </c:pt>
                <c:pt idx="8">
                  <c:v>PG english</c:v>
                </c:pt>
                <c:pt idx="9">
                  <c:v>twi</c:v>
                </c:pt>
                <c:pt idx="10">
                  <c:v>mandinka</c:v>
                </c:pt>
                <c:pt idx="11">
                  <c:v>tigrino</c:v>
                </c:pt>
                <c:pt idx="12">
                  <c:v>arabo</c:v>
                </c:pt>
                <c:pt idx="13">
                  <c:v>urdu</c:v>
                </c:pt>
                <c:pt idx="14">
                  <c:v>somalo</c:v>
                </c:pt>
                <c:pt idx="15">
                  <c:v>bangla</c:v>
                </c:pt>
              </c:strCache>
            </c:strRef>
          </c:cat>
          <c:val>
            <c:numRef>
              <c:f>Foglio1!$B$2:$B$17</c:f>
              <c:numCache>
                <c:formatCode>General</c:formatCode>
                <c:ptCount val="16"/>
                <c:pt idx="0">
                  <c:v>81.0</c:v>
                </c:pt>
                <c:pt idx="1">
                  <c:v>6.0</c:v>
                </c:pt>
                <c:pt idx="2">
                  <c:v>24.0</c:v>
                </c:pt>
                <c:pt idx="3">
                  <c:v>55.0</c:v>
                </c:pt>
                <c:pt idx="4">
                  <c:v>5.0</c:v>
                </c:pt>
                <c:pt idx="5">
                  <c:v>6.0</c:v>
                </c:pt>
                <c:pt idx="6">
                  <c:v>3.0</c:v>
                </c:pt>
                <c:pt idx="7">
                  <c:v>37.0</c:v>
                </c:pt>
                <c:pt idx="8">
                  <c:v>63.0</c:v>
                </c:pt>
                <c:pt idx="9">
                  <c:v>14.0</c:v>
                </c:pt>
                <c:pt idx="10">
                  <c:v>22.0</c:v>
                </c:pt>
                <c:pt idx="11">
                  <c:v>13.0</c:v>
                </c:pt>
                <c:pt idx="12">
                  <c:v>9.0</c:v>
                </c:pt>
                <c:pt idx="13">
                  <c:v>35.0</c:v>
                </c:pt>
                <c:pt idx="14">
                  <c:v>9.0</c:v>
                </c:pt>
                <c:pt idx="15">
                  <c:v>13.0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11546527363952"/>
          <c:y val="0.0"/>
          <c:w val="0.288453472636048"/>
          <c:h val="1.0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novembre 30, 2017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‹n.›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novembre 30,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novembre 30,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novembre 30,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novembre 30,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novembre 30,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novembre 30, 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novembre 30, 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novembre 30, 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novembre 30, 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novembre 30, 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novembre 30,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‹n.›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Relationship Id="rId3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729813" y="2475743"/>
            <a:ext cx="3313355" cy="1960549"/>
          </a:xfrm>
        </p:spPr>
        <p:txBody>
          <a:bodyPr>
            <a:normAutofit fontScale="90000"/>
          </a:bodyPr>
          <a:lstStyle/>
          <a:p>
            <a:r>
              <a:rPr lang="it-IT" sz="2700" dirty="0" smtClean="0"/>
              <a:t>Giornata studi </a:t>
            </a:r>
            <a:r>
              <a:rPr lang="it-IT" dirty="0" smtClean="0"/>
              <a:t>Periferie della Cura 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733365" y="4012978"/>
            <a:ext cx="3309803" cy="1167319"/>
          </a:xfrm>
        </p:spPr>
        <p:txBody>
          <a:bodyPr>
            <a:normAutofit lnSpcReduction="10000"/>
          </a:bodyPr>
          <a:lstStyle/>
          <a:p>
            <a:pPr algn="just"/>
            <a:r>
              <a:rPr lang="it-IT" dirty="0" smtClean="0"/>
              <a:t>Progetto </a:t>
            </a:r>
            <a:r>
              <a:rPr lang="it-IT" b="1" dirty="0" smtClean="0"/>
              <a:t>START</a:t>
            </a:r>
            <a:r>
              <a:rPr lang="it-IT" dirty="0" smtClean="0"/>
              <a:t>: presa in carico e cura del disagio psichico dei RTPI sul territorio bresciano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055374" y="5359498"/>
            <a:ext cx="21032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Brescia 01/12/2017</a:t>
            </a:r>
            <a:endParaRPr lang="it-IT" sz="14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33257" y="6065108"/>
            <a:ext cx="33089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 smtClean="0"/>
              <a:t>Dott. Bruno Vincenzo</a:t>
            </a:r>
          </a:p>
          <a:p>
            <a:r>
              <a:rPr lang="it-IT" i="1" dirty="0" smtClean="0"/>
              <a:t>Dott.ssa </a:t>
            </a:r>
            <a:r>
              <a:rPr lang="it-IT" i="1" dirty="0" err="1" smtClean="0"/>
              <a:t>Simonini</a:t>
            </a:r>
            <a:r>
              <a:rPr lang="it-IT" i="1" dirty="0" smtClean="0"/>
              <a:t> Francesca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4016098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829309"/>
            <a:ext cx="7024744" cy="576835"/>
          </a:xfrm>
        </p:spPr>
        <p:txBody>
          <a:bodyPr>
            <a:normAutofit fontScale="90000"/>
          </a:bodyPr>
          <a:lstStyle/>
          <a:p>
            <a:r>
              <a:rPr lang="it-IT" b="1" i="1" dirty="0" smtClean="0"/>
              <a:t>Valutazione e Screening</a:t>
            </a:r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0" y="1598007"/>
            <a:ext cx="6777317" cy="1796977"/>
          </a:xfrm>
        </p:spPr>
        <p:txBody>
          <a:bodyPr>
            <a:normAutofit fontScale="62500" lnSpcReduction="20000"/>
          </a:bodyPr>
          <a:lstStyle/>
          <a:p>
            <a:pPr marL="68580" indent="0">
              <a:buNone/>
            </a:pPr>
            <a:r>
              <a:rPr lang="it-IT" sz="3200" b="1" dirty="0" err="1" smtClean="0"/>
              <a:t>N</a:t>
            </a:r>
            <a:r>
              <a:rPr lang="it-IT" sz="3200" b="1" dirty="0" smtClean="0"/>
              <a:t>°. Tot 114 Beneficiari</a:t>
            </a:r>
          </a:p>
          <a:p>
            <a:pPr marL="68580" indent="0">
              <a:buNone/>
            </a:pPr>
            <a:endParaRPr lang="it-IT" dirty="0" smtClean="0"/>
          </a:p>
          <a:p>
            <a:r>
              <a:rPr lang="it-IT" dirty="0" smtClean="0"/>
              <a:t>Screening</a:t>
            </a:r>
            <a:r>
              <a:rPr lang="it-IT" dirty="0"/>
              <a:t>/valutazione </a:t>
            </a:r>
            <a:r>
              <a:rPr lang="it-IT" dirty="0" smtClean="0"/>
              <a:t>&lt; 3 </a:t>
            </a:r>
            <a:r>
              <a:rPr lang="it-IT" dirty="0"/>
              <a:t>colloqui : 50 utenti </a:t>
            </a:r>
          </a:p>
          <a:p>
            <a:pPr marL="68580" indent="0">
              <a:buNone/>
            </a:pPr>
            <a:endParaRPr lang="it-IT" dirty="0" smtClean="0"/>
          </a:p>
          <a:p>
            <a:r>
              <a:rPr lang="it-IT" dirty="0" smtClean="0"/>
              <a:t>Supporto</a:t>
            </a:r>
            <a:r>
              <a:rPr lang="it-IT" dirty="0"/>
              <a:t>/sostegno psicologico </a:t>
            </a:r>
            <a:r>
              <a:rPr lang="it-IT" dirty="0" smtClean="0"/>
              <a:t>&gt; 3 </a:t>
            </a:r>
            <a:r>
              <a:rPr lang="it-IT" dirty="0"/>
              <a:t>colloqui: 64 utenti </a:t>
            </a:r>
            <a:endParaRPr lang="it-IT" dirty="0" smtClean="0"/>
          </a:p>
          <a:p>
            <a:pPr marL="68580" indent="0">
              <a:buNone/>
            </a:pPr>
            <a:endParaRPr lang="it-IT" dirty="0" smtClean="0"/>
          </a:p>
          <a:p>
            <a:r>
              <a:rPr lang="it-IT" dirty="0"/>
              <a:t>9</a:t>
            </a:r>
            <a:r>
              <a:rPr lang="it-IT" dirty="0" smtClean="0"/>
              <a:t> Accessi presso CPS Territoriali</a:t>
            </a:r>
          </a:p>
          <a:p>
            <a:pPr marL="68580" indent="0">
              <a:buNone/>
            </a:pPr>
            <a:endParaRPr lang="it-IT" dirty="0" smtClean="0"/>
          </a:p>
          <a:p>
            <a:pPr marL="68580" indent="0">
              <a:buNone/>
            </a:pPr>
            <a:endParaRPr lang="it-IT" dirty="0"/>
          </a:p>
          <a:p>
            <a:pPr marL="68580" indent="0">
              <a:buNone/>
            </a:pPr>
            <a:endParaRPr lang="it-IT" dirty="0"/>
          </a:p>
          <a:p>
            <a:pPr marL="68580" indent="0">
              <a:buNone/>
            </a:pPr>
            <a:endParaRPr lang="it-IT" dirty="0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 bwMode="auto">
          <a:xfrm>
            <a:off x="1186363" y="3265406"/>
            <a:ext cx="7899635" cy="333019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endParaRPr lang="it-IT" sz="2000" b="1" dirty="0" smtClean="0"/>
          </a:p>
          <a:p>
            <a:r>
              <a:rPr lang="it-IT" sz="2000" b="1" dirty="0"/>
              <a:t>9</a:t>
            </a:r>
            <a:r>
              <a:rPr lang="it-IT" sz="2000" b="1" dirty="0" smtClean="0"/>
              <a:t> utenti seguiti presso CPS territoriali</a:t>
            </a:r>
          </a:p>
          <a:p>
            <a:endParaRPr lang="it-IT" sz="2000" b="1" dirty="0"/>
          </a:p>
          <a:p>
            <a:r>
              <a:rPr lang="it-IT" sz="2000" b="1" dirty="0" smtClean="0"/>
              <a:t>Diagnosi Psichiatrica:</a:t>
            </a:r>
          </a:p>
          <a:p>
            <a:endParaRPr lang="it-IT" sz="1500" b="1" dirty="0" smtClean="0"/>
          </a:p>
          <a:p>
            <a:pPr marL="285750" indent="-285750">
              <a:buFontTx/>
              <a:buChar char="-"/>
            </a:pPr>
            <a:r>
              <a:rPr lang="it-IT" sz="1500" dirty="0" smtClean="0"/>
              <a:t>1 disturbo Psicotico e Ricovero in SPDC</a:t>
            </a:r>
            <a:endParaRPr lang="it-CH" sz="1500" dirty="0"/>
          </a:p>
          <a:p>
            <a:pPr marL="285750" indent="-285750">
              <a:buFontTx/>
              <a:buChar char="-"/>
            </a:pPr>
            <a:r>
              <a:rPr lang="it-IT" sz="1500" dirty="0" smtClean="0"/>
              <a:t>1 disturbo schizo- affettivo di tipo bipolare con sintomi psicotici</a:t>
            </a:r>
            <a:endParaRPr lang="it-CH" sz="1500" dirty="0"/>
          </a:p>
          <a:p>
            <a:pPr marL="285750" indent="-285750">
              <a:buFontTx/>
              <a:buChar char="-"/>
            </a:pPr>
            <a:r>
              <a:rPr lang="it-IT" sz="1500" dirty="0" smtClean="0"/>
              <a:t>2  Disturbo psicotico</a:t>
            </a:r>
            <a:endParaRPr lang="it-CH" sz="1500" dirty="0" smtClean="0"/>
          </a:p>
          <a:p>
            <a:pPr marL="285750" indent="-285750">
              <a:buFontTx/>
              <a:buChar char="-"/>
            </a:pPr>
            <a:r>
              <a:rPr lang="it-IT" sz="1500" dirty="0" smtClean="0"/>
              <a:t>2 Sindrome Depressiva</a:t>
            </a:r>
            <a:endParaRPr lang="it-CH" sz="1500" dirty="0"/>
          </a:p>
          <a:p>
            <a:pPr marL="285750" indent="-285750">
              <a:buFontTx/>
              <a:buChar char="-"/>
            </a:pPr>
            <a:r>
              <a:rPr lang="it-IT" sz="1500" dirty="0"/>
              <a:t>2</a:t>
            </a:r>
            <a:r>
              <a:rPr lang="it-IT" sz="1500" dirty="0" smtClean="0"/>
              <a:t> Disturbo Post traumatico da Stress (DPTS)</a:t>
            </a:r>
            <a:endParaRPr lang="it-CH" sz="1500" dirty="0" smtClean="0"/>
          </a:p>
          <a:p>
            <a:pPr marL="285750" indent="-285750">
              <a:buFontTx/>
              <a:buChar char="-"/>
            </a:pPr>
            <a:r>
              <a:rPr lang="it-IT" sz="1500" dirty="0" smtClean="0"/>
              <a:t>1 Disturbo dell’adattamento, ansia generalizzata</a:t>
            </a:r>
          </a:p>
          <a:p>
            <a:endParaRPr lang="it-IT" sz="1500" dirty="0" smtClean="0"/>
          </a:p>
          <a:p>
            <a:endParaRPr lang="it-IT" sz="2000" dirty="0"/>
          </a:p>
          <a:p>
            <a:r>
              <a:rPr lang="it-IT" sz="2800" dirty="0" smtClean="0"/>
              <a:t>	</a:t>
            </a:r>
            <a:endParaRPr lang="it-CH" sz="2800" dirty="0"/>
          </a:p>
        </p:txBody>
      </p:sp>
    </p:spTree>
    <p:extLst>
      <p:ext uri="{BB962C8B-B14F-4D97-AF65-F5344CB8AC3E}">
        <p14:creationId xmlns:p14="http://schemas.microsoft.com/office/powerpoint/2010/main" val="184869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550141"/>
          </a:xfrm>
        </p:spPr>
        <p:txBody>
          <a:bodyPr>
            <a:normAutofit fontScale="90000"/>
          </a:bodyPr>
          <a:lstStyle/>
          <a:p>
            <a:r>
              <a:rPr lang="it-IT" b="1" i="1" dirty="0" err="1" smtClean="0"/>
              <a:t>Setting</a:t>
            </a:r>
            <a:r>
              <a:rPr lang="it-IT" b="1" dirty="0" smtClean="0"/>
              <a:t> </a:t>
            </a:r>
            <a:r>
              <a:rPr lang="it-IT" b="1" i="1" dirty="0" smtClean="0"/>
              <a:t>e Metodologia</a:t>
            </a:r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0" y="1900339"/>
            <a:ext cx="6777317" cy="3508977"/>
          </a:xfrm>
        </p:spPr>
        <p:txBody>
          <a:bodyPr/>
          <a:lstStyle/>
          <a:p>
            <a:pPr algn="just"/>
            <a:r>
              <a:rPr lang="it-IT" dirty="0" smtClean="0"/>
              <a:t>Colloqui ambulatoriali individuali alla presenza del mediatore linguistico culturale</a:t>
            </a:r>
          </a:p>
          <a:p>
            <a:pPr algn="just"/>
            <a:r>
              <a:rPr lang="it-IT" dirty="0" smtClean="0"/>
              <a:t>Colloqui individuali all’interno della struttura di accoglienza</a:t>
            </a:r>
          </a:p>
          <a:p>
            <a:pPr algn="just"/>
            <a:r>
              <a:rPr lang="it-IT" dirty="0" smtClean="0"/>
              <a:t>Colloqui individuali alla presenza dell’operatore di riferimento</a:t>
            </a:r>
          </a:p>
          <a:p>
            <a:pPr algn="just"/>
            <a:r>
              <a:rPr lang="it-IT" dirty="0" smtClean="0"/>
              <a:t>Incontri di gruppo su temi specifici</a:t>
            </a:r>
          </a:p>
        </p:txBody>
      </p:sp>
    </p:spTree>
    <p:extLst>
      <p:ext uri="{BB962C8B-B14F-4D97-AF65-F5344CB8AC3E}">
        <p14:creationId xmlns:p14="http://schemas.microsoft.com/office/powerpoint/2010/main" val="1153953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7225" y="855224"/>
            <a:ext cx="7969615" cy="654583"/>
          </a:xfrm>
        </p:spPr>
        <p:txBody>
          <a:bodyPr>
            <a:noAutofit/>
          </a:bodyPr>
          <a:lstStyle/>
          <a:p>
            <a:r>
              <a:rPr lang="it-IT" sz="3600" i="1" dirty="0" smtClean="0"/>
              <a:t>La </a:t>
            </a:r>
            <a:r>
              <a:rPr lang="it-IT" sz="3600" b="1" i="1" dirty="0" smtClean="0"/>
              <a:t>Mediazione</a:t>
            </a:r>
            <a:r>
              <a:rPr lang="it-IT" sz="3600" i="1" dirty="0" smtClean="0"/>
              <a:t> linguistico-culturale</a:t>
            </a:r>
            <a:endParaRPr lang="it-IT" sz="3600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32483" y="2543937"/>
            <a:ext cx="2766373" cy="2535583"/>
          </a:xfrm>
        </p:spPr>
        <p:txBody>
          <a:bodyPr/>
          <a:lstStyle/>
          <a:p>
            <a:pPr marL="68580" indent="0">
              <a:buNone/>
            </a:pPr>
            <a:r>
              <a:rPr lang="it-IT" b="1" dirty="0" smtClean="0"/>
              <a:t>N° 356 </a:t>
            </a:r>
            <a:r>
              <a:rPr lang="it-IT" dirty="0" smtClean="0"/>
              <a:t>mediazioni attivate</a:t>
            </a:r>
          </a:p>
          <a:p>
            <a:pPr marL="68580" indent="0">
              <a:buNone/>
            </a:pPr>
            <a:endParaRPr lang="it-IT" dirty="0"/>
          </a:p>
          <a:p>
            <a:pPr marL="68580" indent="0">
              <a:buNone/>
            </a:pPr>
            <a:r>
              <a:rPr lang="it-IT" b="1" dirty="0" smtClean="0"/>
              <a:t>Tot. 395 ore 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5364912" y="331723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5313077" y="399105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228987263"/>
              </p:ext>
            </p:extLst>
          </p:nvPr>
        </p:nvGraphicFramePr>
        <p:xfrm>
          <a:off x="2591746" y="1836790"/>
          <a:ext cx="5562536" cy="4473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230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91246"/>
          </a:xfrm>
        </p:spPr>
        <p:txBody>
          <a:bodyPr>
            <a:normAutofit fontScale="90000"/>
          </a:bodyPr>
          <a:lstStyle/>
          <a:p>
            <a:r>
              <a:rPr lang="it-IT" b="1" i="1" dirty="0" smtClean="0"/>
              <a:t>Metodologia e Azioni</a:t>
            </a:r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1885668"/>
            <a:ext cx="7024742" cy="4360067"/>
          </a:xfrm>
        </p:spPr>
        <p:txBody>
          <a:bodyPr>
            <a:normAutofit fontScale="92500"/>
          </a:bodyPr>
          <a:lstStyle/>
          <a:p>
            <a:pPr algn="just"/>
            <a:r>
              <a:rPr lang="it-IT" sz="2000" b="1" dirty="0" smtClean="0"/>
              <a:t>Sostegno psicologico individuale </a:t>
            </a:r>
            <a:r>
              <a:rPr lang="it-IT" sz="2000" dirty="0" smtClean="0"/>
              <a:t>in particolari “fasi” del percorso migratorio (arrivo, fase di ricorso, avvicinarsi dell’audizione, ecc..)</a:t>
            </a:r>
          </a:p>
          <a:p>
            <a:pPr algn="just"/>
            <a:r>
              <a:rPr lang="it-IT" sz="2000" b="1" dirty="0" smtClean="0"/>
              <a:t>Psicoterapia individuale</a:t>
            </a:r>
            <a:endParaRPr lang="it-IT" sz="2000" dirty="0" smtClean="0"/>
          </a:p>
          <a:p>
            <a:pPr algn="just"/>
            <a:r>
              <a:rPr lang="it-IT" sz="2000" dirty="0" smtClean="0"/>
              <a:t>Creazione </a:t>
            </a:r>
            <a:r>
              <a:rPr lang="it-IT" sz="2000" b="1" dirty="0" smtClean="0"/>
              <a:t>Rete e Contatti </a:t>
            </a:r>
            <a:r>
              <a:rPr lang="it-IT" sz="2000" dirty="0" smtClean="0"/>
              <a:t>con i servizi territoriali di riferimento, facilitazione all’accesso (CPS, NOA, SERT)</a:t>
            </a:r>
          </a:p>
          <a:p>
            <a:pPr algn="just"/>
            <a:r>
              <a:rPr lang="it-IT" sz="2000" dirty="0" smtClean="0"/>
              <a:t>Accompagnamento e supporto del migrante durante l’audizione presso la </a:t>
            </a:r>
            <a:r>
              <a:rPr lang="it-IT" sz="2000" b="1" dirty="0" smtClean="0"/>
              <a:t>Commissione Territoriale</a:t>
            </a:r>
          </a:p>
          <a:p>
            <a:pPr algn="just"/>
            <a:r>
              <a:rPr lang="it-IT" sz="2000" b="1" dirty="0" smtClean="0"/>
              <a:t>Certificazione</a:t>
            </a:r>
            <a:r>
              <a:rPr lang="it-IT" sz="2000" dirty="0" smtClean="0"/>
              <a:t> di eventuale Vulnerabilità psicologica</a:t>
            </a:r>
          </a:p>
          <a:p>
            <a:pPr algn="just"/>
            <a:r>
              <a:rPr lang="it-IT" sz="2000" dirty="0" smtClean="0"/>
              <a:t>Contatti con </a:t>
            </a:r>
            <a:r>
              <a:rPr lang="it-IT" sz="2000" b="1" dirty="0" smtClean="0"/>
              <a:t>operatori </a:t>
            </a:r>
            <a:r>
              <a:rPr lang="it-IT" sz="2000" dirty="0" smtClean="0"/>
              <a:t>di riferimento</a:t>
            </a:r>
          </a:p>
          <a:p>
            <a:pPr algn="just"/>
            <a:r>
              <a:rPr lang="it-IT" sz="2000" dirty="0" smtClean="0"/>
              <a:t>Lavoro in </a:t>
            </a:r>
            <a:r>
              <a:rPr lang="it-IT" sz="2000" b="1" dirty="0"/>
              <a:t>é</a:t>
            </a:r>
            <a:r>
              <a:rPr lang="it-IT" sz="2000" b="1" dirty="0" smtClean="0"/>
              <a:t>quipe</a:t>
            </a:r>
            <a:r>
              <a:rPr lang="it-IT" sz="2000" dirty="0" smtClean="0"/>
              <a:t> con altri operatori del Progetto (problematiche sanitarie e/o sociali, </a:t>
            </a:r>
            <a:r>
              <a:rPr lang="it-IT" sz="2000" b="1" dirty="0" smtClean="0"/>
              <a:t>presa in carico multidisciplinare</a:t>
            </a:r>
            <a:r>
              <a:rPr lang="it-IT" sz="2000" dirty="0" smtClean="0"/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12562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540923"/>
            <a:ext cx="7024744" cy="652762"/>
          </a:xfrm>
        </p:spPr>
        <p:txBody>
          <a:bodyPr>
            <a:normAutofit fontScale="90000"/>
          </a:bodyPr>
          <a:lstStyle/>
          <a:p>
            <a:r>
              <a:rPr lang="it-IT" b="1" i="1" dirty="0" smtClean="0"/>
              <a:t>Strumenti</a:t>
            </a:r>
            <a:r>
              <a:rPr lang="it-IT" i="1" dirty="0" smtClean="0"/>
              <a:t> 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0" y="1295796"/>
            <a:ext cx="6777317" cy="894099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r>
              <a:rPr lang="it-IT" b="1" dirty="0" smtClean="0"/>
              <a:t>Il Colloquio e la Clinica Transculturale </a:t>
            </a:r>
          </a:p>
          <a:p>
            <a:pPr marL="68580" indent="0" algn="just">
              <a:buNone/>
            </a:pPr>
            <a:r>
              <a:rPr lang="it-IT" sz="2000" b="1" dirty="0"/>
              <a:t> </a:t>
            </a:r>
            <a:r>
              <a:rPr lang="it-IT" sz="2000" b="1" dirty="0" smtClean="0"/>
              <a:t>   </a:t>
            </a:r>
            <a:r>
              <a:rPr lang="it-IT" sz="2000" dirty="0" smtClean="0"/>
              <a:t>permette:</a:t>
            </a:r>
          </a:p>
          <a:p>
            <a:pPr marL="68580" indent="0" algn="just">
              <a:buNone/>
            </a:pPr>
            <a:endParaRPr lang="it-IT" sz="2000" dirty="0" smtClean="0"/>
          </a:p>
          <a:p>
            <a:pPr algn="just">
              <a:buFontTx/>
              <a:buChar char="-"/>
            </a:pPr>
            <a:endParaRPr lang="it-IT" sz="2000" dirty="0" smtClean="0"/>
          </a:p>
        </p:txBody>
      </p:sp>
      <p:sp>
        <p:nvSpPr>
          <p:cNvPr id="4" name="Segnaposto contenuto 2"/>
          <p:cNvSpPr txBox="1">
            <a:spLocks/>
          </p:cNvSpPr>
          <p:nvPr/>
        </p:nvSpPr>
        <p:spPr>
          <a:xfrm>
            <a:off x="1043492" y="2086230"/>
            <a:ext cx="6777317" cy="434091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 algn="just">
              <a:buFont typeface="Wingdings 2" pitchFamily="18" charset="2"/>
              <a:buNone/>
            </a:pPr>
            <a:endParaRPr lang="it-IT" sz="2000" dirty="0" smtClean="0"/>
          </a:p>
          <a:p>
            <a:pPr algn="just"/>
            <a:r>
              <a:rPr lang="it-IT" sz="2000" dirty="0" smtClean="0"/>
              <a:t>Avere accesso ai </a:t>
            </a:r>
            <a:r>
              <a:rPr lang="it-IT" sz="2000" b="1" dirty="0" smtClean="0"/>
              <a:t>“mondi” </a:t>
            </a:r>
            <a:r>
              <a:rPr lang="it-IT" sz="2000" dirty="0" smtClean="0"/>
              <a:t>personali e culturali</a:t>
            </a:r>
            <a:r>
              <a:rPr lang="it-IT" sz="2000" b="1" dirty="0" smtClean="0"/>
              <a:t> </a:t>
            </a:r>
            <a:r>
              <a:rPr lang="it-IT" sz="2000" dirty="0" smtClean="0"/>
              <a:t>delle persone che migrano (credenze, miti, storie collettive, rituali, fede). (Coppo P., 2013) </a:t>
            </a:r>
          </a:p>
          <a:p>
            <a:pPr algn="just"/>
            <a:r>
              <a:rPr lang="it-IT" sz="2000" dirty="0" smtClean="0"/>
              <a:t>Utilizzare </a:t>
            </a:r>
            <a:r>
              <a:rPr lang="it-IT" sz="2000" b="1" dirty="0" smtClean="0"/>
              <a:t>approccio narrativo </a:t>
            </a:r>
            <a:r>
              <a:rPr lang="it-IT" sz="2000" dirty="0" smtClean="0"/>
              <a:t>(avvicinarsi ai significati personali, ricostruzione di senso attraverso il racconto) </a:t>
            </a:r>
            <a:r>
              <a:rPr lang="it-IT" sz="2000" dirty="0" err="1" smtClean="0"/>
              <a:t>Hillmann</a:t>
            </a:r>
            <a:r>
              <a:rPr lang="it-IT" sz="2000" dirty="0" smtClean="0"/>
              <a:t>, 1984; Losi, 2000  </a:t>
            </a:r>
          </a:p>
          <a:p>
            <a:pPr algn="just"/>
            <a:r>
              <a:rPr lang="it-IT" sz="2000" dirty="0" smtClean="0"/>
              <a:t>Ascoltare, </a:t>
            </a:r>
            <a:r>
              <a:rPr lang="it-IT" sz="2000" b="1" dirty="0" smtClean="0"/>
              <a:t>non “categorizzare”</a:t>
            </a:r>
            <a:r>
              <a:rPr lang="it-IT" sz="2000" dirty="0" smtClean="0"/>
              <a:t>: non inserire le persone all’interno di categorie diagnostiche/etichette ma cercare di capire quali sono le categorie di significato che le persone utilizzano per muoversi nel mondo (</a:t>
            </a:r>
            <a:r>
              <a:rPr lang="it-IT" sz="2000" dirty="0" err="1" smtClean="0"/>
              <a:t>Kleinmann</a:t>
            </a:r>
            <a:r>
              <a:rPr lang="it-IT" sz="2000" dirty="0" smtClean="0"/>
              <a:t> A., 1988) </a:t>
            </a:r>
          </a:p>
          <a:p>
            <a:pPr algn="just"/>
            <a:r>
              <a:rPr lang="it-IT" sz="2000" dirty="0" smtClean="0"/>
              <a:t>Avviare un processo </a:t>
            </a:r>
            <a:r>
              <a:rPr lang="it-IT" sz="2000" b="1" dirty="0" smtClean="0"/>
              <a:t>decentramento culturale</a:t>
            </a:r>
            <a:r>
              <a:rPr lang="it-IT" sz="2000" dirty="0" smtClean="0"/>
              <a:t> (Moro M.R., 2000)</a:t>
            </a:r>
          </a:p>
          <a:p>
            <a:pPr algn="just">
              <a:buFontTx/>
              <a:buChar char="-"/>
            </a:pPr>
            <a:endParaRPr lang="it-IT" sz="2000" dirty="0" smtClean="0"/>
          </a:p>
        </p:txBody>
      </p:sp>
    </p:spTree>
    <p:extLst>
      <p:ext uri="{BB962C8B-B14F-4D97-AF65-F5344CB8AC3E}">
        <p14:creationId xmlns:p14="http://schemas.microsoft.com/office/powerpoint/2010/main" val="1267050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796705"/>
            <a:ext cx="7024744" cy="706415"/>
          </a:xfrm>
        </p:spPr>
        <p:txBody>
          <a:bodyPr/>
          <a:lstStyle/>
          <a:p>
            <a:r>
              <a:rPr lang="mr-IN" b="1" i="1" dirty="0" smtClean="0"/>
              <a:t>…</a:t>
            </a:r>
            <a:r>
              <a:rPr lang="it-IT" b="1" i="1" dirty="0" smtClean="0"/>
              <a:t>clinica transculturale</a:t>
            </a:r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1669882"/>
            <a:ext cx="6777317" cy="4359130"/>
          </a:xfr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it-IT" dirty="0" smtClean="0"/>
              <a:t>Permettere </a:t>
            </a:r>
            <a:r>
              <a:rPr lang="it-IT" dirty="0"/>
              <a:t>alla persona </a:t>
            </a:r>
            <a:r>
              <a:rPr lang="it-IT" dirty="0" smtClean="0"/>
              <a:t>“sofferente” </a:t>
            </a:r>
            <a:r>
              <a:rPr lang="it-IT" dirty="0"/>
              <a:t>di </a:t>
            </a:r>
            <a:r>
              <a:rPr lang="it-IT" b="1" dirty="0" smtClean="0"/>
              <a:t>sentirsi </a:t>
            </a:r>
            <a:r>
              <a:rPr lang="it-IT" b="1" dirty="0"/>
              <a:t>compresa </a:t>
            </a:r>
            <a:r>
              <a:rPr lang="it-IT" dirty="0"/>
              <a:t>all’interno </a:t>
            </a:r>
            <a:r>
              <a:rPr lang="it-IT" dirty="0" smtClean="0"/>
              <a:t>di quel mondo, il suo, che </a:t>
            </a:r>
            <a:r>
              <a:rPr lang="it-IT" dirty="0"/>
              <a:t>sta cambiando </a:t>
            </a:r>
            <a:r>
              <a:rPr lang="it-IT" dirty="0" smtClean="0"/>
              <a:t>radicalmente</a:t>
            </a:r>
            <a:endParaRPr lang="it-IT" dirty="0"/>
          </a:p>
          <a:p>
            <a:pPr algn="just">
              <a:buFontTx/>
              <a:buChar char="-"/>
            </a:pPr>
            <a:r>
              <a:rPr lang="it-IT" dirty="0"/>
              <a:t>Prendere in considerazione </a:t>
            </a:r>
            <a:r>
              <a:rPr lang="it-IT" b="1" dirty="0" smtClean="0"/>
              <a:t>sistemi </a:t>
            </a:r>
            <a:r>
              <a:rPr lang="it-IT" b="1" dirty="0"/>
              <a:t>di “cura” </a:t>
            </a:r>
            <a:r>
              <a:rPr lang="it-IT" b="1" dirty="0" smtClean="0"/>
              <a:t>altri </a:t>
            </a:r>
            <a:r>
              <a:rPr lang="it-IT" dirty="0" smtClean="0"/>
              <a:t>(</a:t>
            </a:r>
            <a:r>
              <a:rPr lang="it-IT" dirty="0"/>
              <a:t>guaritori, capi spirituali, </a:t>
            </a:r>
            <a:r>
              <a:rPr lang="it-IT" dirty="0" smtClean="0"/>
              <a:t>mediatori, credenze, rituali)</a:t>
            </a:r>
            <a:endParaRPr lang="it-IT" dirty="0"/>
          </a:p>
          <a:p>
            <a:pPr algn="just">
              <a:buFontTx/>
              <a:buChar char="-"/>
            </a:pPr>
            <a:r>
              <a:rPr lang="it-IT" dirty="0"/>
              <a:t>Ridefinire il </a:t>
            </a:r>
            <a:r>
              <a:rPr lang="it-IT" b="1" i="1" dirty="0" err="1"/>
              <a:t>Setting</a:t>
            </a:r>
            <a:r>
              <a:rPr lang="it-IT" b="1" dirty="0"/>
              <a:t> terapeutico </a:t>
            </a:r>
            <a:r>
              <a:rPr lang="it-IT" dirty="0"/>
              <a:t>(individuale, gruppale, presenza di più figure, dispositivo </a:t>
            </a:r>
            <a:r>
              <a:rPr lang="it-IT" dirty="0" err="1"/>
              <a:t>etnoclinico</a:t>
            </a:r>
            <a:r>
              <a:rPr lang="it-IT" dirty="0" smtClean="0"/>
              <a:t>) in base alle esigenze e alla singola persona</a:t>
            </a:r>
            <a:endParaRPr lang="it-IT" dirty="0"/>
          </a:p>
          <a:p>
            <a:pPr marL="6858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87776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660354"/>
            <a:ext cx="7024744" cy="527291"/>
          </a:xfrm>
        </p:spPr>
        <p:txBody>
          <a:bodyPr>
            <a:normAutofit fontScale="90000"/>
          </a:bodyPr>
          <a:lstStyle/>
          <a:p>
            <a:r>
              <a:rPr lang="it-IT" b="1" i="1" dirty="0" smtClean="0"/>
              <a:t>Tematiche riscontrate </a:t>
            </a:r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0" y="1291309"/>
            <a:ext cx="7211218" cy="592951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it-IT" b="1" dirty="0" smtClean="0"/>
              <a:t>Lutti o gravi perdite </a:t>
            </a:r>
            <a:r>
              <a:rPr lang="it-IT" dirty="0" smtClean="0"/>
              <a:t>(paese di origine, durante il viaggio)</a:t>
            </a:r>
            <a:endParaRPr lang="it-IT" dirty="0"/>
          </a:p>
          <a:p>
            <a:pPr algn="just"/>
            <a:r>
              <a:rPr lang="it-IT" b="1" dirty="0" smtClean="0"/>
              <a:t>Pensieri ricorrenti e preoccupazioni </a:t>
            </a:r>
            <a:r>
              <a:rPr lang="it-IT" dirty="0" smtClean="0"/>
              <a:t>relative al “progetto migratorio”:</a:t>
            </a:r>
          </a:p>
          <a:p>
            <a:pPr algn="just">
              <a:buFontTx/>
              <a:buChar char="-"/>
            </a:pPr>
            <a:r>
              <a:rPr lang="it-IT" dirty="0" smtClean="0"/>
              <a:t> riconoscimento status e rilascio documenti</a:t>
            </a:r>
          </a:p>
          <a:p>
            <a:pPr algn="just">
              <a:buFontTx/>
              <a:buChar char="-"/>
            </a:pPr>
            <a:r>
              <a:rPr lang="it-IT" dirty="0" smtClean="0"/>
              <a:t> posizione di incertezza/indefinitezza dell’iter</a:t>
            </a:r>
            <a:endParaRPr lang="it-IT" dirty="0"/>
          </a:p>
          <a:p>
            <a:pPr algn="just">
              <a:buFontTx/>
              <a:buChar char="-"/>
            </a:pPr>
            <a:r>
              <a:rPr lang="it-IT" dirty="0"/>
              <a:t> </a:t>
            </a:r>
            <a:r>
              <a:rPr lang="it-IT" dirty="0" smtClean="0"/>
              <a:t>Protratta Sospensione/</a:t>
            </a:r>
            <a:r>
              <a:rPr lang="it-IT" dirty="0" err="1" smtClean="0"/>
              <a:t>liminarità</a:t>
            </a:r>
            <a:r>
              <a:rPr lang="it-IT" dirty="0" smtClean="0"/>
              <a:t>: </a:t>
            </a:r>
            <a:r>
              <a:rPr lang="it-IT" i="1" dirty="0" smtClean="0"/>
              <a:t>Non più e non ancora </a:t>
            </a:r>
            <a:r>
              <a:rPr lang="it-IT" dirty="0" smtClean="0"/>
              <a:t>(Turner V. 1969; in </a:t>
            </a:r>
            <a:r>
              <a:rPr lang="it-IT" dirty="0" err="1" smtClean="0"/>
              <a:t>Beneduce</a:t>
            </a:r>
            <a:r>
              <a:rPr lang="it-IT" dirty="0" smtClean="0"/>
              <a:t> </a:t>
            </a:r>
            <a:r>
              <a:rPr lang="it-IT" dirty="0" err="1" smtClean="0"/>
              <a:t>R</a:t>
            </a:r>
            <a:r>
              <a:rPr lang="it-IT" dirty="0" smtClean="0"/>
              <a:t>. 2007)</a:t>
            </a:r>
            <a:endParaRPr lang="it-IT" i="1" dirty="0" smtClean="0"/>
          </a:p>
          <a:p>
            <a:pPr algn="just">
              <a:buFontTx/>
              <a:buChar char="-"/>
            </a:pPr>
            <a:r>
              <a:rPr lang="it-IT" dirty="0" smtClean="0"/>
              <a:t> tempi lunghi dell’accoglienza</a:t>
            </a:r>
          </a:p>
          <a:p>
            <a:pPr algn="just"/>
            <a:r>
              <a:rPr lang="it-IT" dirty="0"/>
              <a:t> </a:t>
            </a:r>
            <a:r>
              <a:rPr lang="it-IT" dirty="0" smtClean="0"/>
              <a:t>Gestione </a:t>
            </a:r>
            <a:r>
              <a:rPr lang="it-IT" b="1" dirty="0" smtClean="0"/>
              <a:t>malattie croniche </a:t>
            </a:r>
            <a:r>
              <a:rPr lang="it-IT" dirty="0" smtClean="0"/>
              <a:t>gravi (TB, HIV)</a:t>
            </a:r>
          </a:p>
          <a:p>
            <a:pPr algn="just"/>
            <a:r>
              <a:rPr lang="it-IT" dirty="0"/>
              <a:t> </a:t>
            </a:r>
            <a:r>
              <a:rPr lang="it-IT" b="1" dirty="0" smtClean="0"/>
              <a:t>Violenze e torture </a:t>
            </a:r>
            <a:r>
              <a:rPr lang="it-IT" dirty="0" smtClean="0"/>
              <a:t>subite (paese di origine, Libia)</a:t>
            </a:r>
          </a:p>
          <a:p>
            <a:pPr algn="just"/>
            <a:r>
              <a:rPr lang="it-IT" dirty="0"/>
              <a:t> </a:t>
            </a:r>
            <a:r>
              <a:rPr lang="it-IT" dirty="0" smtClean="0"/>
              <a:t>Difficoltà di “</a:t>
            </a:r>
            <a:r>
              <a:rPr lang="it-IT" b="1" dirty="0" smtClean="0"/>
              <a:t>adattamento”</a:t>
            </a:r>
            <a:r>
              <a:rPr lang="it-IT" dirty="0" smtClean="0"/>
              <a:t> al nuovo contesto:</a:t>
            </a:r>
          </a:p>
          <a:p>
            <a:pPr algn="just">
              <a:buFontTx/>
              <a:buChar char="-"/>
            </a:pPr>
            <a:r>
              <a:rPr lang="it-IT" dirty="0" smtClean="0"/>
              <a:t>Relazioni deficitarie e conflittuali</a:t>
            </a:r>
          </a:p>
          <a:p>
            <a:pPr algn="just">
              <a:buFontTx/>
              <a:buChar char="-"/>
            </a:pPr>
            <a:r>
              <a:rPr lang="it-IT" dirty="0" smtClean="0"/>
              <a:t>Rifiuto/ non accettazione di progetti individualizzati proposti (scuola, formazione, lavoro</a:t>
            </a:r>
            <a:r>
              <a:rPr lang="mr-IN" dirty="0" smtClean="0"/>
              <a:t>…</a:t>
            </a:r>
            <a:r>
              <a:rPr lang="it-IT" dirty="0" smtClean="0"/>
              <a:t>)</a:t>
            </a:r>
          </a:p>
          <a:p>
            <a:pPr algn="just">
              <a:buFontTx/>
              <a:buChar char="-"/>
            </a:pPr>
            <a:r>
              <a:rPr lang="it-IT" dirty="0" smtClean="0"/>
              <a:t>Mancanza di una rete di supporto (famigliare, sociale, gruppi di riferimento)</a:t>
            </a:r>
          </a:p>
          <a:p>
            <a:pPr algn="just"/>
            <a:r>
              <a:rPr lang="it-IT" dirty="0" smtClean="0"/>
              <a:t> </a:t>
            </a:r>
            <a:r>
              <a:rPr lang="it-IT" b="1" dirty="0" smtClean="0"/>
              <a:t>Abuso di sostanze</a:t>
            </a:r>
          </a:p>
          <a:p>
            <a:pPr algn="just"/>
            <a:r>
              <a:rPr lang="it-IT" dirty="0"/>
              <a:t> </a:t>
            </a:r>
            <a:r>
              <a:rPr lang="it-IT" b="1" dirty="0" smtClean="0"/>
              <a:t>Tratta </a:t>
            </a:r>
            <a:r>
              <a:rPr lang="it-IT" dirty="0" smtClean="0"/>
              <a:t>esseri umani</a:t>
            </a:r>
          </a:p>
          <a:p>
            <a:pPr algn="just"/>
            <a:r>
              <a:rPr lang="it-IT" dirty="0"/>
              <a:t> </a:t>
            </a:r>
            <a:r>
              <a:rPr lang="it-IT" b="1" dirty="0"/>
              <a:t>G</a:t>
            </a:r>
            <a:r>
              <a:rPr lang="it-IT" b="1" dirty="0" smtClean="0"/>
              <a:t>ravidanze</a:t>
            </a:r>
            <a:r>
              <a:rPr lang="it-IT" dirty="0" smtClean="0"/>
              <a:t> a seguito di violenze subite</a:t>
            </a:r>
          </a:p>
          <a:p>
            <a:pPr algn="just"/>
            <a:r>
              <a:rPr lang="it-IT" b="1" dirty="0"/>
              <a:t> </a:t>
            </a:r>
            <a:r>
              <a:rPr lang="it-IT" b="1" dirty="0" smtClean="0"/>
              <a:t>Vulnerabilità</a:t>
            </a:r>
            <a:r>
              <a:rPr lang="it-IT" dirty="0" smtClean="0"/>
              <a:t> precedente alla partenza (allontanamento dalle comunità/famiglia)</a:t>
            </a:r>
          </a:p>
          <a:p>
            <a:pPr marL="68580" indent="0">
              <a:buNone/>
            </a:pPr>
            <a:r>
              <a:rPr lang="it-IT" dirty="0"/>
              <a:t> </a:t>
            </a: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62174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2694638"/>
            <a:ext cx="7024744" cy="527291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i="1" dirty="0" smtClean="0"/>
              <a:t>Grazie per l’attenzione </a:t>
            </a:r>
            <a:endParaRPr lang="it-IT" b="1" i="1" dirty="0"/>
          </a:p>
        </p:txBody>
      </p:sp>
    </p:spTree>
    <p:extLst>
      <p:ext uri="{BB962C8B-B14F-4D97-AF65-F5344CB8AC3E}">
        <p14:creationId xmlns:p14="http://schemas.microsoft.com/office/powerpoint/2010/main" val="312754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831013"/>
            <a:ext cx="7024744" cy="669825"/>
          </a:xfrm>
        </p:spPr>
        <p:txBody>
          <a:bodyPr>
            <a:normAutofit fontScale="90000"/>
          </a:bodyPr>
          <a:lstStyle/>
          <a:p>
            <a:r>
              <a:rPr lang="it-IT" i="1" dirty="0" smtClean="0"/>
              <a:t>Cos’è il Progetto START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0" y="1662797"/>
            <a:ext cx="6777317" cy="2095012"/>
          </a:xfrm>
        </p:spPr>
        <p:txBody>
          <a:bodyPr/>
          <a:lstStyle/>
          <a:p>
            <a:pPr algn="just"/>
            <a:r>
              <a:rPr lang="it-IT" dirty="0" err="1" smtClean="0">
                <a:solidFill>
                  <a:srgbClr val="FF0000"/>
                </a:solidFill>
              </a:rPr>
              <a:t>Prog</a:t>
            </a:r>
            <a:r>
              <a:rPr lang="it-IT" dirty="0" smtClean="0">
                <a:solidFill>
                  <a:srgbClr val="FF0000"/>
                </a:solidFill>
              </a:rPr>
              <a:t>. 876 S</a:t>
            </a:r>
            <a:r>
              <a:rPr lang="it-IT" dirty="0" smtClean="0"/>
              <a:t>ervizi sociosanitari </a:t>
            </a:r>
            <a:r>
              <a:rPr lang="it-IT" dirty="0" smtClean="0">
                <a:solidFill>
                  <a:srgbClr val="FF0000"/>
                </a:solidFill>
              </a:rPr>
              <a:t>T</a:t>
            </a:r>
            <a:r>
              <a:rPr lang="it-IT" dirty="0" smtClean="0"/>
              <a:t>rasversali di </a:t>
            </a:r>
            <a:r>
              <a:rPr lang="it-IT" dirty="0" smtClean="0">
                <a:solidFill>
                  <a:srgbClr val="FF0000"/>
                </a:solidFill>
              </a:rPr>
              <a:t>A</a:t>
            </a:r>
            <a:r>
              <a:rPr lang="it-IT" dirty="0" smtClean="0"/>
              <a:t>ccoglienza per </a:t>
            </a:r>
            <a:r>
              <a:rPr lang="it-IT" dirty="0" smtClean="0">
                <a:solidFill>
                  <a:srgbClr val="FF0000"/>
                </a:solidFill>
              </a:rPr>
              <a:t>R</a:t>
            </a:r>
            <a:r>
              <a:rPr lang="it-IT" dirty="0" smtClean="0"/>
              <a:t>ichiedenti asilo e </a:t>
            </a:r>
            <a:r>
              <a:rPr lang="it-IT" dirty="0" smtClean="0">
                <a:solidFill>
                  <a:srgbClr val="FF0000"/>
                </a:solidFill>
              </a:rPr>
              <a:t>T</a:t>
            </a:r>
            <a:r>
              <a:rPr lang="it-IT" dirty="0" smtClean="0"/>
              <a:t>itolari di protezione Internazionale (Fondi FAMI: Fondo Asilo, Migrazione e Integrazione 2014-2020)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295873" y="3783725"/>
            <a:ext cx="589303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Capofila del Progetto: </a:t>
            </a:r>
            <a:r>
              <a:rPr lang="it-IT" b="1" dirty="0" smtClean="0"/>
              <a:t>ASST Spedali Civili di Brescia</a:t>
            </a:r>
          </a:p>
          <a:p>
            <a:endParaRPr lang="it-IT" dirty="0" smtClean="0"/>
          </a:p>
          <a:p>
            <a:r>
              <a:rPr lang="it-IT" dirty="0" smtClean="0"/>
              <a:t>Partnership:</a:t>
            </a:r>
          </a:p>
          <a:p>
            <a:endParaRPr lang="it-IT" dirty="0" smtClean="0"/>
          </a:p>
          <a:p>
            <a:pPr marL="285750" indent="-285750">
              <a:buFontTx/>
              <a:buChar char="-"/>
            </a:pPr>
            <a:r>
              <a:rPr lang="it-IT" dirty="0" smtClean="0"/>
              <a:t>ASST Niguarda, Milano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ASST Santi Paolo e Carlo, Milano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Fondazione ISMU, Milano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Cooperativa Sociale Crinali, Milano</a:t>
            </a:r>
          </a:p>
          <a:p>
            <a:pPr marL="285750" indent="-285750">
              <a:buFontTx/>
              <a:buChar char="-"/>
            </a:pPr>
            <a:r>
              <a:rPr lang="it-IT" dirty="0" smtClean="0"/>
              <a:t>Cooperativa Sociale Tempo Libero, Brescia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4968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1227662"/>
            <a:ext cx="7024744" cy="628667"/>
          </a:xfrm>
        </p:spPr>
        <p:txBody>
          <a:bodyPr>
            <a:normAutofit fontScale="90000"/>
          </a:bodyPr>
          <a:lstStyle/>
          <a:p>
            <a:pPr algn="ctr"/>
            <a:r>
              <a:rPr lang="it-IT" b="1" i="1" dirty="0" smtClean="0"/>
              <a:t>Obiettivo Generale</a:t>
            </a:r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2950237"/>
          </a:xfrm>
        </p:spPr>
        <p:txBody>
          <a:bodyPr/>
          <a:lstStyle/>
          <a:p>
            <a:pPr marL="68580" indent="0" algn="ctr">
              <a:buNone/>
            </a:pPr>
            <a:r>
              <a:rPr lang="it-IT" dirty="0" smtClean="0"/>
              <a:t>Mettere in atto interventi innovativi per la realizzazione di una più rapida ed efficace azione di </a:t>
            </a:r>
            <a:r>
              <a:rPr lang="it-IT" b="1" dirty="0" smtClean="0"/>
              <a:t>individuazione e presa in carico </a:t>
            </a:r>
            <a:r>
              <a:rPr lang="it-IT" dirty="0" err="1" smtClean="0"/>
              <a:t>psico</a:t>
            </a:r>
            <a:r>
              <a:rPr lang="it-IT" dirty="0" smtClean="0"/>
              <a:t>-socio-sanitaria integrata dei Richiedenti asilo e Titolari di protezione Internazionale (RTPI) in condizioni di </a:t>
            </a:r>
            <a:r>
              <a:rPr lang="it-IT" b="1" dirty="0"/>
              <a:t>V</a:t>
            </a:r>
            <a:r>
              <a:rPr lang="it-IT" b="1" dirty="0" smtClean="0"/>
              <a:t>ulnerabilità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227202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694144"/>
            <a:ext cx="7024744" cy="1143000"/>
          </a:xfrm>
        </p:spPr>
        <p:txBody>
          <a:bodyPr>
            <a:normAutofit/>
          </a:bodyPr>
          <a:lstStyle/>
          <a:p>
            <a:pPr algn="just"/>
            <a:r>
              <a:rPr lang="it-IT" sz="3200" b="1" i="1" dirty="0" smtClean="0"/>
              <a:t>Unità Mobile </a:t>
            </a:r>
            <a:r>
              <a:rPr lang="it-IT" sz="3200" i="1" dirty="0" smtClean="0"/>
              <a:t>ed </a:t>
            </a:r>
            <a:r>
              <a:rPr lang="it-IT" sz="3200" b="1" i="1" dirty="0" smtClean="0"/>
              <a:t>Equipe</a:t>
            </a:r>
            <a:r>
              <a:rPr lang="it-IT" sz="3200" i="1" dirty="0" smtClean="0"/>
              <a:t> </a:t>
            </a:r>
            <a:r>
              <a:rPr lang="it-IT" sz="3200" b="1" i="1" dirty="0" smtClean="0"/>
              <a:t>Multidisciplinare</a:t>
            </a:r>
            <a:endParaRPr lang="it-IT" sz="3200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90416" y="2073276"/>
            <a:ext cx="3822823" cy="4677821"/>
          </a:xfrm>
        </p:spPr>
        <p:txBody>
          <a:bodyPr>
            <a:normAutofit/>
          </a:bodyPr>
          <a:lstStyle/>
          <a:p>
            <a:r>
              <a:rPr lang="it-IT" sz="2000" dirty="0" smtClean="0"/>
              <a:t> 1 Medico Tropicalista</a:t>
            </a:r>
          </a:p>
          <a:p>
            <a:r>
              <a:rPr lang="it-IT" sz="2000" dirty="0"/>
              <a:t> </a:t>
            </a:r>
            <a:r>
              <a:rPr lang="it-IT" sz="2000" dirty="0" smtClean="0"/>
              <a:t>1 Infermiera</a:t>
            </a:r>
          </a:p>
          <a:p>
            <a:r>
              <a:rPr lang="it-IT" sz="2000" dirty="0"/>
              <a:t> </a:t>
            </a:r>
            <a:r>
              <a:rPr lang="it-IT" sz="2000" dirty="0" smtClean="0"/>
              <a:t>1 Assistente Sanitaria</a:t>
            </a:r>
          </a:p>
          <a:p>
            <a:r>
              <a:rPr lang="it-IT" sz="2000" dirty="0"/>
              <a:t> </a:t>
            </a:r>
            <a:r>
              <a:rPr lang="it-IT" sz="2000" dirty="0" smtClean="0"/>
              <a:t>2 Psicologi/Psicoterapeuti</a:t>
            </a:r>
          </a:p>
          <a:p>
            <a:r>
              <a:rPr lang="it-IT" sz="2000" dirty="0"/>
              <a:t> </a:t>
            </a:r>
            <a:r>
              <a:rPr lang="it-IT" sz="2000" dirty="0" smtClean="0"/>
              <a:t>1 Assistente Sociale</a:t>
            </a:r>
          </a:p>
          <a:p>
            <a:r>
              <a:rPr lang="it-IT" sz="2000" dirty="0"/>
              <a:t> </a:t>
            </a:r>
            <a:r>
              <a:rPr lang="it-IT" sz="2000" dirty="0" smtClean="0"/>
              <a:t>13 Mediatori   linguistico  Culturali</a:t>
            </a:r>
          </a:p>
          <a:p>
            <a:endParaRPr lang="it-IT" sz="2000" dirty="0" smtClean="0"/>
          </a:p>
          <a:p>
            <a:endParaRPr lang="it-IT" dirty="0"/>
          </a:p>
        </p:txBody>
      </p:sp>
      <p:pic>
        <p:nvPicPr>
          <p:cNvPr id="11" name="Immagine 10" descr="Immagine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3239" y="1389572"/>
            <a:ext cx="3188434" cy="2394596"/>
          </a:xfrm>
          <a:prstGeom prst="rect">
            <a:avLst/>
          </a:prstGeom>
        </p:spPr>
      </p:pic>
      <p:pic>
        <p:nvPicPr>
          <p:cNvPr id="12" name="Immagine 11" descr="Immagine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7593" y="3925273"/>
            <a:ext cx="3232307" cy="2425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741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10800000" flipV="1">
            <a:off x="991658" y="803395"/>
            <a:ext cx="7024744" cy="1269879"/>
          </a:xfrm>
        </p:spPr>
        <p:txBody>
          <a:bodyPr>
            <a:normAutofit fontScale="90000"/>
          </a:bodyPr>
          <a:lstStyle/>
          <a:p>
            <a:pPr algn="ctr"/>
            <a:r>
              <a:rPr lang="it-IT" sz="2400" b="1" dirty="0" smtClean="0"/>
              <a:t/>
            </a:r>
            <a:br>
              <a:rPr lang="it-IT" sz="2400" b="1" dirty="0" smtClean="0"/>
            </a:br>
            <a:r>
              <a:rPr lang="it-IT" sz="2400" b="1" dirty="0"/>
              <a:t/>
            </a:r>
            <a:br>
              <a:rPr lang="it-IT" sz="2400" b="1" dirty="0"/>
            </a:br>
            <a:r>
              <a:rPr lang="it-IT" sz="2400" b="1" dirty="0" smtClean="0"/>
              <a:t/>
            </a:r>
            <a:br>
              <a:rPr lang="it-IT" sz="2400" b="1" dirty="0" smtClean="0"/>
            </a:br>
            <a:r>
              <a:rPr lang="it-IT" sz="2400" b="1" i="1" dirty="0" smtClean="0"/>
              <a:t>PRESA </a:t>
            </a:r>
            <a:r>
              <a:rPr lang="it-IT" sz="2400" b="1" i="1" dirty="0"/>
              <a:t>IN CARICO PSICO-SOCIO-SANITARIA </a:t>
            </a:r>
            <a:r>
              <a:rPr lang="it-IT" sz="2400" b="1" dirty="0"/>
              <a:t/>
            </a:r>
            <a:br>
              <a:rPr lang="it-IT" sz="2400" b="1" dirty="0"/>
            </a:br>
            <a:r>
              <a:rPr lang="it-IT" sz="2000" dirty="0">
                <a:solidFill>
                  <a:schemeClr val="tx1"/>
                </a:solidFill>
              </a:rPr>
              <a:t>Dal 16/01/2017 al </a:t>
            </a:r>
            <a:r>
              <a:rPr lang="it-IT" sz="2000" dirty="0" smtClean="0">
                <a:solidFill>
                  <a:schemeClr val="tx1"/>
                </a:solidFill>
              </a:rPr>
              <a:t>30/</a:t>
            </a:r>
            <a:r>
              <a:rPr lang="it-IT" sz="2000" dirty="0">
                <a:solidFill>
                  <a:schemeClr val="tx1"/>
                </a:solidFill>
              </a:rPr>
              <a:t>11/2017</a:t>
            </a:r>
            <a:r>
              <a:rPr lang="it-IT" b="1" dirty="0"/>
              <a:t/>
            </a:r>
            <a:br>
              <a:rPr lang="it-IT" b="1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25689" y="1736367"/>
            <a:ext cx="3369268" cy="4172461"/>
          </a:xfrm>
        </p:spPr>
        <p:txBody>
          <a:bodyPr>
            <a:normAutofit fontScale="77500" lnSpcReduction="20000"/>
          </a:bodyPr>
          <a:lstStyle/>
          <a:p>
            <a:pPr marL="68580" indent="0" algn="ctr">
              <a:buNone/>
            </a:pPr>
            <a:endParaRPr lang="it-IT" dirty="0"/>
          </a:p>
          <a:p>
            <a:pPr marL="68580" indent="0">
              <a:buNone/>
            </a:pPr>
            <a:r>
              <a:rPr lang="it-IT" sz="2900" dirty="0"/>
              <a:t>n. </a:t>
            </a:r>
            <a:r>
              <a:rPr lang="it-IT" sz="2900" b="1" dirty="0" smtClean="0"/>
              <a:t>1426</a:t>
            </a:r>
            <a:r>
              <a:rPr lang="it-IT" sz="2900" dirty="0" smtClean="0"/>
              <a:t> destinatari RTPI</a:t>
            </a:r>
          </a:p>
          <a:p>
            <a:pPr marL="68580" indent="0">
              <a:buNone/>
            </a:pPr>
            <a:endParaRPr lang="it-IT" sz="2900" dirty="0"/>
          </a:p>
          <a:p>
            <a:pPr marL="68580" indent="0">
              <a:buNone/>
            </a:pPr>
            <a:r>
              <a:rPr lang="it-IT" sz="2900" dirty="0"/>
              <a:t>d</a:t>
            </a:r>
            <a:r>
              <a:rPr lang="it-IT" sz="2900" dirty="0" smtClean="0"/>
              <a:t>i </a:t>
            </a:r>
            <a:r>
              <a:rPr lang="it-IT" sz="2900" dirty="0"/>
              <a:t>cui</a:t>
            </a:r>
          </a:p>
          <a:p>
            <a:pPr marL="68580" indent="0">
              <a:buNone/>
            </a:pPr>
            <a:endParaRPr lang="it-IT" sz="2900" dirty="0"/>
          </a:p>
          <a:p>
            <a:pPr marL="68580" indent="0">
              <a:buNone/>
            </a:pPr>
            <a:r>
              <a:rPr lang="it-IT" sz="2900" dirty="0" smtClean="0"/>
              <a:t>n. 1244 uomini</a:t>
            </a:r>
            <a:endParaRPr lang="it-IT" sz="2900" dirty="0"/>
          </a:p>
          <a:p>
            <a:pPr marL="68580" indent="0">
              <a:buNone/>
            </a:pPr>
            <a:r>
              <a:rPr lang="it-IT" sz="2900" dirty="0" smtClean="0"/>
              <a:t>n. 182 donne</a:t>
            </a:r>
          </a:p>
          <a:p>
            <a:pPr marL="68580" indent="0">
              <a:buNone/>
            </a:pPr>
            <a:endParaRPr lang="it-IT" sz="2900" dirty="0" smtClean="0"/>
          </a:p>
          <a:p>
            <a:pPr marL="68580" indent="0">
              <a:buNone/>
            </a:pPr>
            <a:r>
              <a:rPr lang="it-IT" sz="2900" dirty="0" smtClean="0"/>
              <a:t>di cui:</a:t>
            </a:r>
          </a:p>
          <a:p>
            <a:pPr marL="68580" indent="0">
              <a:buNone/>
            </a:pPr>
            <a:endParaRPr lang="it-IT" sz="2900" dirty="0" smtClean="0"/>
          </a:p>
          <a:p>
            <a:pPr marL="68580" indent="0">
              <a:buNone/>
            </a:pPr>
            <a:r>
              <a:rPr lang="it-IT" sz="2900" dirty="0" smtClean="0"/>
              <a:t>n. 69 minori (34 </a:t>
            </a:r>
            <a:r>
              <a:rPr lang="it-IT" sz="2900" dirty="0" err="1"/>
              <a:t>F</a:t>
            </a:r>
            <a:r>
              <a:rPr lang="it-IT" sz="2900" dirty="0" smtClean="0"/>
              <a:t>, 35 M)</a:t>
            </a:r>
          </a:p>
          <a:p>
            <a:pPr marL="68580" indent="0">
              <a:buNone/>
            </a:pPr>
            <a:r>
              <a:rPr lang="it-IT" sz="2900" dirty="0" smtClean="0"/>
              <a:t>n. 54 nuclei famigliari</a:t>
            </a:r>
            <a:endParaRPr lang="it-IT" sz="2900" dirty="0"/>
          </a:p>
          <a:p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6181312" y="395217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graphicFrame>
        <p:nvGraphicFramePr>
          <p:cNvPr id="7" name="Grafico 6"/>
          <p:cNvGraphicFramePr/>
          <p:nvPr>
            <p:extLst>
              <p:ext uri="{D42A27DB-BD31-4B8C-83A1-F6EECF244321}">
                <p14:modId xmlns:p14="http://schemas.microsoft.com/office/powerpoint/2010/main" val="935182617"/>
              </p:ext>
            </p:extLst>
          </p:nvPr>
        </p:nvGraphicFramePr>
        <p:xfrm>
          <a:off x="4639224" y="2073275"/>
          <a:ext cx="3809864" cy="2248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/>
          <p:cNvGraphicFramePr/>
          <p:nvPr>
            <p:extLst>
              <p:ext uri="{D42A27DB-BD31-4B8C-83A1-F6EECF244321}">
                <p14:modId xmlns:p14="http://schemas.microsoft.com/office/powerpoint/2010/main" val="445477009"/>
              </p:ext>
            </p:extLst>
          </p:nvPr>
        </p:nvGraphicFramePr>
        <p:xfrm>
          <a:off x="4522595" y="4321510"/>
          <a:ext cx="4133833" cy="2248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1498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971845"/>
            <a:ext cx="7024744" cy="732331"/>
          </a:xfrm>
        </p:spPr>
        <p:txBody>
          <a:bodyPr>
            <a:normAutofit fontScale="90000"/>
          </a:bodyPr>
          <a:lstStyle/>
          <a:p>
            <a:r>
              <a:rPr lang="it-IT" b="1" i="1" dirty="0" smtClean="0"/>
              <a:t>Obiettivi</a:t>
            </a:r>
            <a:r>
              <a:rPr lang="it-IT" i="1" dirty="0" smtClean="0"/>
              <a:t> dell’area Psicosociale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1973788"/>
            <a:ext cx="6777317" cy="2056138"/>
          </a:xfrm>
        </p:spPr>
        <p:txBody>
          <a:bodyPr/>
          <a:lstStyle/>
          <a:p>
            <a:pPr algn="just"/>
            <a:r>
              <a:rPr lang="it-IT" dirty="0" smtClean="0"/>
              <a:t>Costituzione di un </a:t>
            </a:r>
            <a:r>
              <a:rPr lang="it-IT" b="1" dirty="0" smtClean="0"/>
              <a:t>Network territoriale </a:t>
            </a:r>
            <a:r>
              <a:rPr lang="it-IT" dirty="0" smtClean="0"/>
              <a:t>tra Istituzioni pubbliche e private, strutture di accoglienza e i vari attori coinvolti nella gestione della salute mentale dei richiedenti asilo e Titolari di protezione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058259" y="487219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6" name="Segnaposto contenuto 2"/>
          <p:cNvSpPr txBox="1">
            <a:spLocks/>
          </p:cNvSpPr>
          <p:nvPr/>
        </p:nvSpPr>
        <p:spPr>
          <a:xfrm>
            <a:off x="1043492" y="4182326"/>
            <a:ext cx="6777317" cy="20561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it-IT" dirty="0" smtClean="0"/>
              <a:t>Programmazione di </a:t>
            </a:r>
            <a:r>
              <a:rPr lang="it-IT" b="1" dirty="0" smtClean="0"/>
              <a:t>colloqui individuali </a:t>
            </a:r>
            <a:r>
              <a:rPr lang="it-IT" dirty="0" smtClean="0"/>
              <a:t>di sostegno psicologico ed eventuale prosecuzione di percorsi psicoterapeutici a favore RTPI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40449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531276"/>
            <a:ext cx="7024744" cy="686772"/>
          </a:xfrm>
        </p:spPr>
        <p:txBody>
          <a:bodyPr>
            <a:normAutofit fontScale="90000"/>
          </a:bodyPr>
          <a:lstStyle/>
          <a:p>
            <a:r>
              <a:rPr lang="it-IT" i="1" dirty="0" smtClean="0"/>
              <a:t>Attività di </a:t>
            </a:r>
            <a:r>
              <a:rPr lang="it-IT" b="1" i="1" dirty="0" smtClean="0"/>
              <a:t>Network</a:t>
            </a:r>
            <a:r>
              <a:rPr lang="it-IT" dirty="0" smtClean="0"/>
              <a:t>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1451291"/>
            <a:ext cx="6777317" cy="5118395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it-IT" dirty="0" smtClean="0"/>
              <a:t>Regolari </a:t>
            </a:r>
            <a:r>
              <a:rPr lang="it-IT" b="1" dirty="0" smtClean="0"/>
              <a:t>contatti con enti gestori e operatori  </a:t>
            </a:r>
            <a:r>
              <a:rPr lang="it-IT" dirty="0" smtClean="0"/>
              <a:t>dell’accoglienza ai fini della presa in carico </a:t>
            </a:r>
            <a:r>
              <a:rPr lang="it-IT" dirty="0" err="1" smtClean="0"/>
              <a:t>psico</a:t>
            </a:r>
            <a:r>
              <a:rPr lang="it-IT" dirty="0" smtClean="0"/>
              <a:t>-socio-sanitaria integrata</a:t>
            </a:r>
          </a:p>
          <a:p>
            <a:pPr marL="68580" indent="0" algn="just">
              <a:buNone/>
            </a:pPr>
            <a:endParaRPr lang="it-IT" dirty="0" smtClean="0"/>
          </a:p>
          <a:p>
            <a:pPr algn="just"/>
            <a:r>
              <a:rPr lang="it-IT" b="1" dirty="0" smtClean="0"/>
              <a:t>Mappatura dei servizi </a:t>
            </a:r>
            <a:r>
              <a:rPr lang="it-IT" dirty="0" err="1" smtClean="0"/>
              <a:t>psico</a:t>
            </a:r>
            <a:r>
              <a:rPr lang="it-IT" dirty="0" smtClean="0"/>
              <a:t>-socio-sanitari presenti sul territorio a favore dei RTPI</a:t>
            </a:r>
          </a:p>
          <a:p>
            <a:pPr marL="68580" indent="0" algn="just">
              <a:buNone/>
            </a:pPr>
            <a:endParaRPr lang="it-IT" dirty="0" smtClean="0"/>
          </a:p>
          <a:p>
            <a:pPr algn="just"/>
            <a:r>
              <a:rPr lang="it-IT" dirty="0" smtClean="0"/>
              <a:t>Collaborazione con il </a:t>
            </a:r>
            <a:r>
              <a:rPr lang="it-IT" b="1" dirty="0" smtClean="0"/>
              <a:t>Dipartimento di Salute Mentale </a:t>
            </a:r>
            <a:r>
              <a:rPr lang="it-IT" dirty="0" smtClean="0"/>
              <a:t>e i Centri Psicosociali </a:t>
            </a:r>
            <a:r>
              <a:rPr lang="it-IT" b="1" dirty="0" smtClean="0"/>
              <a:t>(CPS) </a:t>
            </a:r>
            <a:r>
              <a:rPr lang="it-IT" dirty="0" smtClean="0"/>
              <a:t>del territorio</a:t>
            </a:r>
          </a:p>
          <a:p>
            <a:pPr marL="68580" indent="0" algn="just">
              <a:buNone/>
            </a:pPr>
            <a:endParaRPr lang="it-IT" dirty="0" smtClean="0"/>
          </a:p>
          <a:p>
            <a:pPr algn="just"/>
            <a:r>
              <a:rPr lang="it-IT" dirty="0" smtClean="0"/>
              <a:t>Sensibilizzazione e mappatura </a:t>
            </a:r>
            <a:r>
              <a:rPr lang="it-IT" b="1" dirty="0" smtClean="0"/>
              <a:t>bisogni/criticità </a:t>
            </a:r>
            <a:r>
              <a:rPr lang="it-IT" dirty="0" smtClean="0"/>
              <a:t>sul tema della salute mentale dei RTPI</a:t>
            </a:r>
          </a:p>
          <a:p>
            <a:pPr marL="68580" indent="0" algn="just">
              <a:buNone/>
            </a:pPr>
            <a:endParaRPr lang="it-IT" dirty="0" smtClean="0"/>
          </a:p>
          <a:p>
            <a:pPr algn="just"/>
            <a:r>
              <a:rPr lang="it-IT" dirty="0" smtClean="0"/>
              <a:t>Collaborazione con i</a:t>
            </a:r>
            <a:r>
              <a:rPr lang="it-IT" b="1" dirty="0" smtClean="0"/>
              <a:t> Consultori </a:t>
            </a:r>
            <a:r>
              <a:rPr lang="it-IT" dirty="0" smtClean="0"/>
              <a:t>per avvio interventi formativi su contraccezione e genitorialità per donne Richiedenti asilo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Programmazione periodica di un </a:t>
            </a:r>
            <a:r>
              <a:rPr lang="it-IT" b="1" dirty="0" smtClean="0"/>
              <a:t>Tavolo di confronto </a:t>
            </a:r>
            <a:r>
              <a:rPr lang="it-IT" dirty="0" smtClean="0"/>
              <a:t>tra professionisti che operano nell’ambito della salute mentale dei Richiedenti asilo e gli psicologi dei Centri di accoglienza sul territorio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4549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27107"/>
          </a:xfrm>
        </p:spPr>
        <p:txBody>
          <a:bodyPr>
            <a:normAutofit fontScale="90000"/>
          </a:bodyPr>
          <a:lstStyle/>
          <a:p>
            <a:r>
              <a:rPr lang="it-IT" b="1" i="1" dirty="0" smtClean="0"/>
              <a:t>Presa in carico Psicologica</a:t>
            </a:r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2591192"/>
            <a:ext cx="6777317" cy="3241437"/>
          </a:xfrm>
        </p:spPr>
        <p:txBody>
          <a:bodyPr/>
          <a:lstStyle/>
          <a:p>
            <a:pPr algn="just"/>
            <a:r>
              <a:rPr lang="it-IT" dirty="0" smtClean="0"/>
              <a:t>Segnalazione da parte dell’équipe sanitaria del Progetto, in occasione di prima visita all’arrivo del migrante sul territorio</a:t>
            </a:r>
          </a:p>
          <a:p>
            <a:pPr algn="just"/>
            <a:endParaRPr lang="it-IT" dirty="0" smtClean="0"/>
          </a:p>
          <a:p>
            <a:pPr algn="just"/>
            <a:r>
              <a:rPr lang="it-IT" dirty="0" smtClean="0"/>
              <a:t>Segnalazione diretta da parte dei gestori/operatori dei Centri di accoglienza ospitanti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1180285" y="1821531"/>
            <a:ext cx="45800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smtClean="0"/>
              <a:t>Segnalazione e invio del caso:</a:t>
            </a:r>
            <a:endParaRPr lang="it-IT" sz="2000" b="1" dirty="0"/>
          </a:p>
        </p:txBody>
      </p:sp>
    </p:spTree>
    <p:extLst>
      <p:ext uri="{BB962C8B-B14F-4D97-AF65-F5344CB8AC3E}">
        <p14:creationId xmlns:p14="http://schemas.microsoft.com/office/powerpoint/2010/main" val="1203620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38647" y="233243"/>
            <a:ext cx="7658605" cy="1814115"/>
          </a:xfrm>
        </p:spPr>
        <p:txBody>
          <a:bodyPr>
            <a:normAutofit/>
          </a:bodyPr>
          <a:lstStyle/>
          <a:p>
            <a:pPr algn="ctr"/>
            <a:r>
              <a:rPr lang="it-IT" sz="2800" b="1" i="1" dirty="0" smtClean="0"/>
              <a:t>Presa in carico Psicologica</a:t>
            </a:r>
            <a:r>
              <a:rPr lang="it-IT" sz="2400" dirty="0" smtClean="0"/>
              <a:t/>
            </a:r>
            <a:br>
              <a:rPr lang="it-IT" sz="2400" dirty="0" smtClean="0"/>
            </a:br>
            <a:r>
              <a:rPr lang="it-IT" sz="2000" dirty="0" smtClean="0">
                <a:solidFill>
                  <a:srgbClr val="000000"/>
                </a:solidFill>
              </a:rPr>
              <a:t>N°</a:t>
            </a:r>
            <a:r>
              <a:rPr lang="it-IT" sz="2000" dirty="0">
                <a:solidFill>
                  <a:srgbClr val="000000"/>
                </a:solidFill>
              </a:rPr>
              <a:t> </a:t>
            </a:r>
            <a:r>
              <a:rPr lang="it-IT" sz="2000" dirty="0" smtClean="0">
                <a:solidFill>
                  <a:srgbClr val="000000"/>
                </a:solidFill>
              </a:rPr>
              <a:t>tot. accessi, genere, nazionalità,</a:t>
            </a:r>
            <a:r>
              <a:rPr lang="it-IT" sz="2000" dirty="0">
                <a:solidFill>
                  <a:srgbClr val="000000"/>
                </a:solidFill>
              </a:rPr>
              <a:t> modalità di </a:t>
            </a:r>
            <a:r>
              <a:rPr lang="it-IT" sz="2000" dirty="0" smtClean="0">
                <a:solidFill>
                  <a:srgbClr val="000000"/>
                </a:solidFill>
              </a:rPr>
              <a:t>segnalazione </a:t>
            </a:r>
            <a:r>
              <a:rPr lang="it-IT" sz="1600" dirty="0" smtClean="0">
                <a:solidFill>
                  <a:srgbClr val="000000"/>
                </a:solidFill>
              </a:rPr>
              <a:t/>
            </a:r>
            <a:br>
              <a:rPr lang="it-IT" sz="1600" dirty="0" smtClean="0">
                <a:solidFill>
                  <a:srgbClr val="000000"/>
                </a:solidFill>
              </a:rPr>
            </a:br>
            <a:r>
              <a:rPr lang="it-IT" sz="1600" dirty="0" smtClean="0">
                <a:solidFill>
                  <a:srgbClr val="000000"/>
                </a:solidFill>
              </a:rPr>
              <a:t>da Maggio 2017 a Novembre 2017</a:t>
            </a:r>
            <a:endParaRPr lang="it-IT" sz="1600" dirty="0">
              <a:solidFill>
                <a:srgbClr val="000000"/>
              </a:solidFill>
            </a:endParaRPr>
          </a:p>
        </p:txBody>
      </p:sp>
      <p:sp>
        <p:nvSpPr>
          <p:cNvPr id="5" name="Segnaposto contenuto 2"/>
          <p:cNvSpPr>
            <a:spLocks noGrp="1"/>
          </p:cNvSpPr>
          <p:nvPr>
            <p:ph idx="1"/>
          </p:nvPr>
        </p:nvSpPr>
        <p:spPr>
          <a:xfrm>
            <a:off x="647936" y="1788197"/>
            <a:ext cx="4548514" cy="4885151"/>
          </a:xfrm>
        </p:spPr>
        <p:txBody>
          <a:bodyPr>
            <a:normAutofit fontScale="62500" lnSpcReduction="20000"/>
          </a:bodyPr>
          <a:lstStyle/>
          <a:p>
            <a:pPr marL="68580" indent="0">
              <a:buNone/>
            </a:pPr>
            <a:endParaRPr lang="it-IT" sz="2400" b="1" dirty="0" smtClean="0"/>
          </a:p>
          <a:p>
            <a:pPr marL="68580" indent="0">
              <a:buNone/>
            </a:pPr>
            <a:endParaRPr lang="it-IT" sz="2400" b="1" dirty="0" smtClean="0"/>
          </a:p>
          <a:p>
            <a:r>
              <a:rPr lang="it-IT" sz="3200" b="1" dirty="0" smtClean="0"/>
              <a:t>N. 114 RTPI:</a:t>
            </a:r>
          </a:p>
          <a:p>
            <a:pPr marL="68580" indent="0">
              <a:buNone/>
            </a:pPr>
            <a:endParaRPr lang="it-IT" b="1" dirty="0" smtClean="0"/>
          </a:p>
          <a:p>
            <a:pPr marL="68580" indent="0">
              <a:buNone/>
            </a:pPr>
            <a:r>
              <a:rPr lang="it-IT" sz="2400" dirty="0" smtClean="0"/>
              <a:t>n. 17 </a:t>
            </a:r>
            <a:r>
              <a:rPr lang="it-IT" dirty="0" err="1"/>
              <a:t>F</a:t>
            </a:r>
            <a:r>
              <a:rPr lang="it-IT" sz="2400" dirty="0" smtClean="0"/>
              <a:t> e 97 M</a:t>
            </a:r>
          </a:p>
          <a:p>
            <a:pPr marL="68580" indent="0">
              <a:buNone/>
            </a:pPr>
            <a:endParaRPr lang="it-IT" dirty="0"/>
          </a:p>
          <a:p>
            <a:pPr marL="68580" indent="0">
              <a:buNone/>
            </a:pPr>
            <a:r>
              <a:rPr lang="it-IT" sz="2400" dirty="0" smtClean="0"/>
              <a:t>Nazionalità </a:t>
            </a:r>
            <a:r>
              <a:rPr lang="it-IT" sz="2400" dirty="0" err="1" smtClean="0"/>
              <a:t>n</a:t>
            </a:r>
            <a:r>
              <a:rPr lang="it-IT" sz="2400" dirty="0" smtClean="0"/>
              <a:t>°.:</a:t>
            </a:r>
          </a:p>
          <a:p>
            <a:pPr>
              <a:buNone/>
            </a:pPr>
            <a:r>
              <a:rPr lang="it-IT" sz="1600" dirty="0" smtClean="0"/>
              <a:t> </a:t>
            </a:r>
          </a:p>
          <a:p>
            <a:r>
              <a:rPr lang="it-IT" sz="1800" dirty="0" smtClean="0"/>
              <a:t>3 Ghana,</a:t>
            </a:r>
          </a:p>
          <a:p>
            <a:r>
              <a:rPr lang="it-IT" sz="1800" dirty="0" smtClean="0"/>
              <a:t>9 Camerun,</a:t>
            </a:r>
          </a:p>
          <a:p>
            <a:r>
              <a:rPr lang="it-IT" sz="1800" dirty="0" smtClean="0"/>
              <a:t>1 Somalia, </a:t>
            </a:r>
          </a:p>
          <a:p>
            <a:r>
              <a:rPr lang="it-IT" sz="1800" dirty="0" smtClean="0"/>
              <a:t>33 Nigeria</a:t>
            </a:r>
          </a:p>
          <a:p>
            <a:r>
              <a:rPr lang="it-IT" sz="1800" dirty="0" smtClean="0"/>
              <a:t>11 Gambia, </a:t>
            </a:r>
          </a:p>
          <a:p>
            <a:r>
              <a:rPr lang="it-IT" sz="1800" dirty="0" smtClean="0"/>
              <a:t>8 Mali, </a:t>
            </a:r>
          </a:p>
          <a:p>
            <a:r>
              <a:rPr lang="it-IT" sz="1800" dirty="0" smtClean="0"/>
              <a:t>1 </a:t>
            </a:r>
            <a:r>
              <a:rPr lang="it-IT" sz="1800" dirty="0" err="1" smtClean="0"/>
              <a:t>Burkina</a:t>
            </a:r>
            <a:r>
              <a:rPr lang="it-IT" sz="1800" dirty="0" smtClean="0"/>
              <a:t> </a:t>
            </a:r>
            <a:r>
              <a:rPr lang="it-IT" sz="1800" dirty="0" err="1" smtClean="0"/>
              <a:t>Faso</a:t>
            </a:r>
            <a:r>
              <a:rPr lang="it-IT" sz="1800" dirty="0" smtClean="0"/>
              <a:t>,</a:t>
            </a:r>
          </a:p>
          <a:p>
            <a:r>
              <a:rPr lang="it-IT" sz="1800" dirty="0" smtClean="0"/>
              <a:t>9 Senegal</a:t>
            </a:r>
          </a:p>
          <a:p>
            <a:r>
              <a:rPr lang="it-IT" sz="1800" dirty="0" smtClean="0"/>
              <a:t>6 Guinea </a:t>
            </a:r>
          </a:p>
          <a:p>
            <a:r>
              <a:rPr lang="it-IT" sz="1800" dirty="0" smtClean="0"/>
              <a:t>4 Costa </a:t>
            </a:r>
            <a:r>
              <a:rPr lang="it-IT" sz="1800" dirty="0" err="1" smtClean="0"/>
              <a:t>D’Avorio</a:t>
            </a:r>
            <a:endParaRPr lang="it-IT" sz="1800" dirty="0" smtClean="0"/>
          </a:p>
          <a:p>
            <a:r>
              <a:rPr lang="it-IT" sz="1800" dirty="0" smtClean="0"/>
              <a:t>7 Pakistan</a:t>
            </a:r>
          </a:p>
          <a:p>
            <a:r>
              <a:rPr lang="it-IT" sz="1800" dirty="0" smtClean="0"/>
              <a:t>5 Bangladesh</a:t>
            </a:r>
          </a:p>
          <a:p>
            <a:r>
              <a:rPr lang="it-IT" sz="1800" dirty="0" smtClean="0"/>
              <a:t>1 Libia</a:t>
            </a:r>
          </a:p>
          <a:p>
            <a:r>
              <a:rPr lang="it-IT" sz="1800" dirty="0" smtClean="0"/>
              <a:t>1 India</a:t>
            </a:r>
          </a:p>
          <a:p>
            <a:r>
              <a:rPr lang="it-IT" sz="1800" dirty="0" smtClean="0"/>
              <a:t>1 Somalia</a:t>
            </a:r>
          </a:p>
          <a:p>
            <a:endParaRPr lang="it-IT" dirty="0" smtClean="0"/>
          </a:p>
        </p:txBody>
      </p:sp>
      <p:sp>
        <p:nvSpPr>
          <p:cNvPr id="6" name="CasellaDiTesto 5"/>
          <p:cNvSpPr txBox="1"/>
          <p:nvPr/>
        </p:nvSpPr>
        <p:spPr>
          <a:xfrm>
            <a:off x="4833604" y="3680060"/>
            <a:ext cx="2967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8021450" y="437979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val="3207050270"/>
              </p:ext>
            </p:extLst>
          </p:nvPr>
        </p:nvGraphicFramePr>
        <p:xfrm>
          <a:off x="3861700" y="2183446"/>
          <a:ext cx="4444841" cy="3731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4568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737</TotalTime>
  <Words>1059</Words>
  <Application>Microsoft Macintosh PowerPoint</Application>
  <PresentationFormat>Presentazione su schermo (4:3)</PresentationFormat>
  <Paragraphs>157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Austin</vt:lpstr>
      <vt:lpstr>Giornata studi Periferie della Cura  </vt:lpstr>
      <vt:lpstr>Cos’è il Progetto START</vt:lpstr>
      <vt:lpstr>Obiettivo Generale</vt:lpstr>
      <vt:lpstr>Unità Mobile ed Equipe Multidisciplinare</vt:lpstr>
      <vt:lpstr>   PRESA IN CARICO PSICO-SOCIO-SANITARIA  Dal 16/01/2017 al 30/11/2017 </vt:lpstr>
      <vt:lpstr>Obiettivi dell’area Psicosociale</vt:lpstr>
      <vt:lpstr>Attività di Network:</vt:lpstr>
      <vt:lpstr>Presa in carico Psicologica</vt:lpstr>
      <vt:lpstr>Presa in carico Psicologica N° tot. accessi, genere, nazionalità, modalità di segnalazione  da Maggio 2017 a Novembre 2017</vt:lpstr>
      <vt:lpstr>Valutazione e Screening</vt:lpstr>
      <vt:lpstr>Setting e Metodologia</vt:lpstr>
      <vt:lpstr>La Mediazione linguistico-culturale</vt:lpstr>
      <vt:lpstr>Metodologia e Azioni</vt:lpstr>
      <vt:lpstr>Strumenti </vt:lpstr>
      <vt:lpstr>…clinica transculturale</vt:lpstr>
      <vt:lpstr>Tematiche riscontrate </vt:lpstr>
      <vt:lpstr>Grazie per l’attenzione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Periferie della Cura  </dc:title>
  <dc:creator>VINCENZO</dc:creator>
  <cp:lastModifiedBy>VINCENZO</cp:lastModifiedBy>
  <cp:revision>94</cp:revision>
  <dcterms:created xsi:type="dcterms:W3CDTF">2017-11-21T15:56:42Z</dcterms:created>
  <dcterms:modified xsi:type="dcterms:W3CDTF">2017-11-30T21:26:42Z</dcterms:modified>
</cp:coreProperties>
</file>