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67" r:id="rId2"/>
    <p:sldId id="292" r:id="rId3"/>
    <p:sldId id="268" r:id="rId4"/>
    <p:sldId id="258" r:id="rId5"/>
    <p:sldId id="276" r:id="rId6"/>
    <p:sldId id="275" r:id="rId7"/>
    <p:sldId id="262" r:id="rId8"/>
    <p:sldId id="263" r:id="rId9"/>
    <p:sldId id="264" r:id="rId10"/>
    <p:sldId id="280" r:id="rId11"/>
    <p:sldId id="284" r:id="rId12"/>
    <p:sldId id="281" r:id="rId13"/>
    <p:sldId id="282" r:id="rId14"/>
    <p:sldId id="283" r:id="rId15"/>
    <p:sldId id="265" r:id="rId16"/>
    <p:sldId id="290" r:id="rId17"/>
    <p:sldId id="278" r:id="rId18"/>
    <p:sldId id="266" r:id="rId19"/>
    <p:sldId id="269" r:id="rId20"/>
    <p:sldId id="270" r:id="rId21"/>
    <p:sldId id="271" r:id="rId22"/>
    <p:sldId id="291" r:id="rId23"/>
    <p:sldId id="272" r:id="rId24"/>
    <p:sldId id="277" r:id="rId25"/>
    <p:sldId id="273" r:id="rId26"/>
    <p:sldId id="274" r:id="rId27"/>
    <p:sldId id="286" r:id="rId28"/>
    <p:sldId id="287" r:id="rId29"/>
    <p:sldId id="288" r:id="rId30"/>
    <p:sldId id="289"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473" autoAdjust="0"/>
  </p:normalViewPr>
  <p:slideViewPr>
    <p:cSldViewPr>
      <p:cViewPr varScale="1">
        <p:scale>
          <a:sx n="68" d="100"/>
          <a:sy n="68" d="100"/>
        </p:scale>
        <p:origin x="144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01/12/2017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B007B441-5312-499D-93C3-6E37886527FA}" type="slidenum">
              <a:rPr lang="it-IT" smtClean="0"/>
              <a:pPr/>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6055F8-1D02-4417-9241-55C834FD9970}" type="datetimeFigureOut">
              <a:rPr lang="it-IT" smtClean="0"/>
              <a:pPr/>
              <a:t>01/12/2017</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007B441-5312-499D-93C3-6E37886527FA}" type="slidenum">
              <a:rPr lang="it-IT" smtClean="0"/>
              <a:pPr/>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4567" y="0"/>
            <a:ext cx="8229600" cy="4525963"/>
          </a:xfrm>
        </p:spPr>
        <p:txBody>
          <a:bodyPr>
            <a:noAutofit/>
          </a:bodyPr>
          <a:lstStyle/>
          <a:p>
            <a:pPr>
              <a:buNone/>
            </a:pPr>
            <a:r>
              <a:rPr lang="it-IT" sz="4000" dirty="0" smtClean="0"/>
              <a:t>L’ignoto si trova alla frontiera fra le scienze, la dove i professori si mangiano fra di loro. E’ in genere in questi interstizi mal condivisi che si trovano i problemi urgenti… E’ la che bisogna penetrare… Innanzitutto perché sappiamo di non sapere e perché abbiamo la visione nitida della quantità dei fatti.</a:t>
            </a:r>
          </a:p>
          <a:p>
            <a:pPr>
              <a:buNone/>
            </a:pPr>
            <a:r>
              <a:rPr lang="it-IT" sz="4000" dirty="0" smtClean="0"/>
              <a:t>Marcel </a:t>
            </a:r>
            <a:r>
              <a:rPr lang="it-IT" sz="4000" dirty="0" err="1" smtClean="0"/>
              <a:t>Mauss</a:t>
            </a:r>
            <a:endParaRPr lang="it-IT" sz="4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928670"/>
            <a:ext cx="8229600" cy="4389120"/>
          </a:xfrm>
        </p:spPr>
        <p:txBody>
          <a:bodyPr>
            <a:noAutofit/>
          </a:bodyPr>
          <a:lstStyle/>
          <a:p>
            <a:pPr>
              <a:buNone/>
            </a:pPr>
            <a:r>
              <a:rPr lang="it-IT" sz="2800" dirty="0" smtClean="0"/>
              <a:t>La diagnosi è una definizione che esiste nel momento stesso in cui si dice: dirla è farla esistere.</a:t>
            </a:r>
          </a:p>
          <a:p>
            <a:pPr>
              <a:buNone/>
            </a:pPr>
            <a:r>
              <a:rPr lang="it-IT" sz="2800" dirty="0" smtClean="0"/>
              <a:t>Diversamente il diagnosticare implica un fare, un tempo, una scelta, una responsabilità.</a:t>
            </a:r>
          </a:p>
          <a:p>
            <a:pPr>
              <a:buNone/>
            </a:pPr>
            <a:r>
              <a:rPr lang="it-IT" sz="2800" dirty="0" smtClean="0"/>
              <a:t>Nel linguaggio medico diagnosi fa coppia con prognosi e insieme delimitano un campo d’intervento e una previsione: entrambi si fondano su una conoscenza sedimentata, ciò che esula e fa enigma, che interroga, rimane al margine.</a:t>
            </a:r>
          </a:p>
          <a:p>
            <a:pPr>
              <a:buNone/>
            </a:pPr>
            <a:r>
              <a:rPr lang="it-IT" sz="2800" dirty="0" smtClean="0"/>
              <a:t>La diagnosi come una etichetta: imporre un nome a ciò che fa soffrire, al mal-essere, è illudersi di trovare la cura risolutiva</a:t>
            </a:r>
            <a:endParaRPr lang="it-IT"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643050"/>
            <a:ext cx="8229600" cy="4389120"/>
          </a:xfrm>
        </p:spPr>
        <p:txBody>
          <a:bodyPr/>
          <a:lstStyle/>
          <a:p>
            <a:pPr>
              <a:buNone/>
            </a:pPr>
            <a:r>
              <a:rPr lang="it-IT" sz="4400" b="1" i="1" dirty="0" smtClean="0"/>
              <a:t>Etimologicamente: </a:t>
            </a:r>
          </a:p>
          <a:p>
            <a:pPr>
              <a:buNone/>
            </a:pPr>
            <a:r>
              <a:rPr lang="it-IT" sz="4400" b="1" i="1" dirty="0" smtClean="0"/>
              <a:t>DIA – attraverso,</a:t>
            </a:r>
          </a:p>
          <a:p>
            <a:pPr>
              <a:buNone/>
            </a:pPr>
            <a:r>
              <a:rPr lang="it-IT" sz="4400" b="1" i="1" dirty="0" smtClean="0"/>
              <a:t> GIGNOSKEIN – conoscere.</a:t>
            </a:r>
          </a:p>
          <a:p>
            <a:pPr>
              <a:buNone/>
            </a:pPr>
            <a:endParaRPr lang="it-IT"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389120"/>
          </a:xfrm>
        </p:spPr>
        <p:txBody>
          <a:bodyPr>
            <a:noAutofit/>
          </a:bodyPr>
          <a:lstStyle/>
          <a:p>
            <a:pPr>
              <a:buNone/>
            </a:pPr>
            <a:r>
              <a:rPr lang="it-IT" sz="3600" dirty="0" smtClean="0"/>
              <a:t>La formulazione di una diagnosi ha un effetto omologante, è un tentativo di cancellare le differenze soggettive, quelle singolarità che in una etichetta possono essere generalizzate, dall’altro lato non è possibile prescindere da essa, nelle istituzioni, per esempio, non si può prendere in carico un paziente se non c’è una diagnosi di ingresso</a:t>
            </a:r>
            <a:endParaRPr lang="it-IT" sz="36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857232"/>
            <a:ext cx="8229600" cy="4389120"/>
          </a:xfrm>
        </p:spPr>
        <p:txBody>
          <a:bodyPr>
            <a:noAutofit/>
          </a:bodyPr>
          <a:lstStyle/>
          <a:p>
            <a:pPr>
              <a:buNone/>
            </a:pPr>
            <a:r>
              <a:rPr lang="it-IT" sz="4000" dirty="0" smtClean="0"/>
              <a:t>L’uso che possiamo farne noi è evitare che diventi un tappo che soffoca le differenze soggettive. Il terapeuta </a:t>
            </a:r>
            <a:r>
              <a:rPr lang="it-IT" sz="4000" dirty="0" err="1" smtClean="0"/>
              <a:t>esn</a:t>
            </a:r>
            <a:r>
              <a:rPr lang="it-IT" sz="4000" dirty="0" smtClean="0"/>
              <a:t> mette in logica ogni narrazione personale, estraendone qualcosa che permetta al paziente di costruire assieme un sapere  e le prescrizioni per “saperci fare con il suo sintomo”</a:t>
            </a:r>
            <a:endParaRPr lang="it-IT" sz="4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389120"/>
          </a:xfrm>
        </p:spPr>
        <p:txBody>
          <a:bodyPr>
            <a:noAutofit/>
          </a:bodyPr>
          <a:lstStyle/>
          <a:p>
            <a:pPr>
              <a:buNone/>
            </a:pPr>
            <a:r>
              <a:rPr lang="it-IT" sz="3200" dirty="0" smtClean="0"/>
              <a:t>Il terapeuta è chiamato a lavorare per uno sviluppo della narrazione del paziente, per saggiarne i punti di tenuta e di possibile apertura.</a:t>
            </a:r>
          </a:p>
          <a:p>
            <a:pPr>
              <a:buNone/>
            </a:pPr>
            <a:r>
              <a:rPr lang="it-IT" sz="3200" dirty="0" smtClean="0"/>
              <a:t>A fare, quindi, della diagnosi medica, psichiatrica, psicologica, che spesso accompagna già il paziente, non qualcosa da ignorare o rifiutare a priori, ma da trasformare piuttosto in una domanda che lo chiama ogni volta in causa</a:t>
            </a:r>
            <a:endParaRPr lang="it-IT"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525963"/>
          </a:xfrm>
        </p:spPr>
        <p:txBody>
          <a:bodyPr>
            <a:noAutofit/>
          </a:bodyPr>
          <a:lstStyle/>
          <a:p>
            <a:pPr>
              <a:buNone/>
            </a:pPr>
            <a:r>
              <a:rPr lang="it-IT" sz="5400" dirty="0" smtClean="0"/>
              <a:t>I medicinali sono forme di anestetici. Non guariscono ma permettono di lavorare con pazienti che sono in grandissima difficoltà</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928670"/>
            <a:ext cx="8229600" cy="4389120"/>
          </a:xfrm>
        </p:spPr>
        <p:txBody>
          <a:bodyPr>
            <a:noAutofit/>
          </a:bodyPr>
          <a:lstStyle/>
          <a:p>
            <a:pPr>
              <a:buNone/>
            </a:pPr>
            <a:r>
              <a:rPr lang="it-IT" sz="2800" dirty="0" smtClean="0"/>
              <a:t>“Abbiamo giocato con la nostra vita,  </a:t>
            </a:r>
          </a:p>
          <a:p>
            <a:pPr>
              <a:buNone/>
            </a:pPr>
            <a:r>
              <a:rPr lang="it-IT" sz="2800" dirty="0" smtClean="0"/>
              <a:t>Mentre viaggi non hai pensieri, poi ti cadono tutti addosso, ti mangiano il cuore, abbiamo così bisogno di parlare, chi lavora con noi spesso non sa la nostra storia, non ci sono rapporti, manca un posto per la parola, anche solo un “come stai”.</a:t>
            </a:r>
          </a:p>
          <a:p>
            <a:pPr>
              <a:buNone/>
            </a:pPr>
            <a:endParaRPr lang="it-IT" sz="2800" dirty="0" smtClean="0"/>
          </a:p>
          <a:p>
            <a:pPr>
              <a:buNone/>
            </a:pPr>
            <a:endParaRPr lang="it-IT" sz="2800" dirty="0" smtClean="0"/>
          </a:p>
          <a:p>
            <a:pPr>
              <a:buNone/>
            </a:pPr>
            <a:r>
              <a:rPr lang="it-IT" sz="2800" dirty="0" smtClean="0"/>
              <a:t>…. non vuoi dare i documenti? Almeno ascoltalo con rispetto …</a:t>
            </a:r>
          </a:p>
          <a:p>
            <a:pPr>
              <a:buNone/>
            </a:pPr>
            <a:r>
              <a:rPr lang="it-IT" sz="2800" dirty="0" smtClean="0"/>
              <a:t>							</a:t>
            </a:r>
          </a:p>
          <a:p>
            <a:pPr>
              <a:buNone/>
            </a:pPr>
            <a:r>
              <a:rPr lang="it-IT" sz="2800" dirty="0" smtClean="0"/>
              <a:t>							- </a:t>
            </a:r>
            <a:r>
              <a:rPr lang="it-IT" sz="2800" dirty="0" err="1" smtClean="0"/>
              <a:t>Muja-</a:t>
            </a:r>
            <a:endParaRPr lang="it-IT"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928670"/>
            <a:ext cx="8229600" cy="4389120"/>
          </a:xfrm>
        </p:spPr>
        <p:txBody>
          <a:bodyPr/>
          <a:lstStyle/>
          <a:p>
            <a:pPr>
              <a:buNone/>
            </a:pPr>
            <a:endParaRPr lang="it-IT" sz="4400" dirty="0" smtClean="0"/>
          </a:p>
          <a:p>
            <a:pPr>
              <a:buNone/>
            </a:pPr>
            <a:r>
              <a:rPr lang="it-IT" sz="4400" dirty="0" smtClean="0"/>
              <a:t>“I pensieri sono come i farmaci: in dosi sbagliate ti ammazzano”</a:t>
            </a:r>
          </a:p>
          <a:p>
            <a:pPr>
              <a:buNone/>
            </a:pPr>
            <a:endParaRPr lang="it-IT" sz="4400" dirty="0" smtClean="0"/>
          </a:p>
          <a:p>
            <a:pPr>
              <a:buNone/>
            </a:pPr>
            <a:r>
              <a:rPr lang="it-IT" sz="4400" dirty="0" smtClean="0"/>
              <a:t>					</a:t>
            </a:r>
            <a:r>
              <a:rPr lang="it-IT" sz="3600" i="1" dirty="0" err="1" smtClean="0"/>
              <a:t>-Alissa</a:t>
            </a:r>
            <a:r>
              <a:rPr lang="it-IT" sz="3600" i="1" dirty="0" smtClean="0"/>
              <a:t> </a:t>
            </a:r>
            <a:r>
              <a:rPr lang="it-IT" sz="3600" i="1" dirty="0" err="1" smtClean="0"/>
              <a:t>Walser</a:t>
            </a:r>
            <a:r>
              <a:rPr lang="it-IT" sz="3600" i="1" dirty="0" smtClean="0"/>
              <a:t> - </a:t>
            </a:r>
            <a:endParaRPr lang="it-IT"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857232"/>
            <a:ext cx="8229600" cy="4525963"/>
          </a:xfrm>
        </p:spPr>
        <p:txBody>
          <a:bodyPr>
            <a:noAutofit/>
          </a:bodyPr>
          <a:lstStyle/>
          <a:p>
            <a:pPr>
              <a:buNone/>
            </a:pPr>
            <a:r>
              <a:rPr lang="it-IT" sz="5400" dirty="0" smtClean="0"/>
              <a:t>E’ essenziale che ci sia la responsabilità singolare del soggetto, perché possa esserci realmente una cura e non una assistenza passiva e cronicizzante</a:t>
            </a:r>
            <a:endParaRPr lang="it-IT" sz="5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857232"/>
            <a:ext cx="8229600" cy="4525963"/>
          </a:xfrm>
        </p:spPr>
        <p:txBody>
          <a:bodyPr>
            <a:noAutofit/>
          </a:bodyPr>
          <a:lstStyle/>
          <a:p>
            <a:pPr>
              <a:buNone/>
            </a:pPr>
            <a:r>
              <a:rPr lang="it-IT" sz="3200" dirty="0" smtClean="0"/>
              <a:t>Non bastano sofisticati equilibri farmacologici per quanto utili e talora indispensabili, ma occorre riuscire a creare uno spazio per la soggettività e la responsabilità che l’esperienza </a:t>
            </a:r>
            <a:r>
              <a:rPr lang="it-IT" sz="3200" dirty="0" err="1" smtClean="0"/>
              <a:t>esn</a:t>
            </a:r>
            <a:r>
              <a:rPr lang="it-IT" sz="3200" dirty="0" smtClean="0"/>
              <a:t> ha mostrato esserci anche nei migranti più in difficoltà. La funzione del terapeuta </a:t>
            </a:r>
            <a:r>
              <a:rPr lang="it-IT" sz="3200" dirty="0" err="1" smtClean="0"/>
              <a:t>esn</a:t>
            </a:r>
            <a:r>
              <a:rPr lang="it-IT" sz="3200" dirty="0" smtClean="0"/>
              <a:t>, in qualsiasi posto si trovi a operare, consiste nell’indicare questo percorso singolare che non rimanda a nessun assoluto, per quanto buono</a:t>
            </a:r>
            <a:endParaRPr lang="it-IT"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928670"/>
            <a:ext cx="8229600" cy="4525963"/>
          </a:xfrm>
        </p:spPr>
        <p:txBody>
          <a:bodyPr>
            <a:noAutofit/>
          </a:bodyPr>
          <a:lstStyle/>
          <a:p>
            <a:pPr>
              <a:buNone/>
            </a:pPr>
            <a:r>
              <a:rPr lang="it-IT" sz="5400" dirty="0" smtClean="0"/>
              <a:t>Il dolore, è sempre declinato al singolare, con sfumature e tonalità uniche, anche quando esprime un disagio o un malessere</a:t>
            </a:r>
            <a:endParaRPr lang="it-IT" sz="5400" dirty="0"/>
          </a:p>
        </p:txBody>
      </p:sp>
    </p:spTree>
    <p:extLst>
      <p:ext uri="{BB962C8B-B14F-4D97-AF65-F5344CB8AC3E}">
        <p14:creationId xmlns:p14="http://schemas.microsoft.com/office/powerpoint/2010/main" val="27111554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857232"/>
            <a:ext cx="8229600" cy="4525963"/>
          </a:xfrm>
        </p:spPr>
        <p:txBody>
          <a:bodyPr>
            <a:noAutofit/>
          </a:bodyPr>
          <a:lstStyle/>
          <a:p>
            <a:pPr>
              <a:buNone/>
            </a:pPr>
            <a:r>
              <a:rPr lang="it-IT" sz="4400" dirty="0" smtClean="0"/>
              <a:t>Ciò che rende </a:t>
            </a:r>
            <a:r>
              <a:rPr lang="it-IT" sz="4400" dirty="0" err="1" smtClean="0"/>
              <a:t>esn</a:t>
            </a:r>
            <a:r>
              <a:rPr lang="it-IT" sz="4400" dirty="0" smtClean="0"/>
              <a:t> l’intervento è porre al centro la questione del soggetto e del suo discorso, quindi non un intervento sulla patologia da eliminare o correggere, ma una costruzione, anzi una </a:t>
            </a:r>
            <a:r>
              <a:rPr lang="it-IT" sz="4400" dirty="0" err="1" smtClean="0"/>
              <a:t>co-costruzione</a:t>
            </a:r>
            <a:r>
              <a:rPr lang="it-IT" sz="4400" dirty="0" smtClean="0"/>
              <a:t>, di un progetto con un soggetto straniero in difficoltà</a:t>
            </a:r>
            <a:endParaRPr lang="it-IT" sz="44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857224" y="857232"/>
            <a:ext cx="7643866" cy="2740037"/>
          </a:xfrm>
        </p:spPr>
        <p:txBody>
          <a:bodyPr>
            <a:noAutofit/>
          </a:bodyPr>
          <a:lstStyle/>
          <a:p>
            <a:pPr>
              <a:buNone/>
            </a:pPr>
            <a:r>
              <a:rPr lang="it-IT" sz="3600" dirty="0" smtClean="0"/>
              <a:t>Parlo di </a:t>
            </a:r>
            <a:r>
              <a:rPr lang="it-IT" sz="3600" dirty="0" err="1" smtClean="0"/>
              <a:t>co-costruzione</a:t>
            </a:r>
            <a:r>
              <a:rPr lang="it-IT" sz="3600" dirty="0" smtClean="0"/>
              <a:t>, di “con”, perché il terapeuta </a:t>
            </a:r>
            <a:r>
              <a:rPr lang="it-IT" sz="3600" dirty="0" err="1" smtClean="0"/>
              <a:t>esn</a:t>
            </a:r>
            <a:r>
              <a:rPr lang="it-IT" sz="3600" dirty="0" smtClean="0"/>
              <a:t> sa che anche il suo intervento isolato sul paziente talvolta non è utile, spesso non può neppure iniziare senza altri apporti. E’ questa interazione che rende complesso l’intervento con il soggetto in difficoltà e richiede grande duttilità sul versante del terapeuta</a:t>
            </a:r>
            <a:endParaRPr lang="it-IT" sz="36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928670"/>
            <a:ext cx="8229600" cy="4389120"/>
          </a:xfrm>
        </p:spPr>
        <p:txBody>
          <a:bodyPr>
            <a:normAutofit/>
          </a:bodyPr>
          <a:lstStyle/>
          <a:p>
            <a:pPr>
              <a:buNone/>
            </a:pPr>
            <a:r>
              <a:rPr lang="it-IT" sz="4800" dirty="0" smtClean="0"/>
              <a:t>L’approccio </a:t>
            </a:r>
            <a:r>
              <a:rPr lang="it-IT" sz="4800" dirty="0" err="1" smtClean="0"/>
              <a:t>esn</a:t>
            </a:r>
            <a:r>
              <a:rPr lang="it-IT" sz="4800" dirty="0" smtClean="0"/>
              <a:t> è costruito attraverso un intreccio di diverse discipline, ma soprattutto dai punti di incrocio fra queste discipline</a:t>
            </a:r>
            <a:endParaRPr lang="it-IT" sz="4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928670"/>
            <a:ext cx="8229600" cy="4525963"/>
          </a:xfrm>
        </p:spPr>
        <p:txBody>
          <a:bodyPr>
            <a:noAutofit/>
          </a:bodyPr>
          <a:lstStyle/>
          <a:p>
            <a:pPr>
              <a:buNone/>
            </a:pPr>
            <a:r>
              <a:rPr lang="it-IT" sz="3600" dirty="0" smtClean="0"/>
              <a:t>Quindi il primo cambiamento si rende necessario da parte degli operatori stessi, della loro responsabilità, per configurare uno spazio per la narrazione del migrante, perché il “malato” passi da “assistito” a protagonista della sua storia, a portatore di una domanda, anche inespressa, anche agita nella violenza</a:t>
            </a:r>
          </a:p>
          <a:p>
            <a:pPr>
              <a:buNone/>
            </a:pPr>
            <a:endParaRPr lang="it-IT"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389120"/>
          </a:xfrm>
        </p:spPr>
        <p:txBody>
          <a:bodyPr>
            <a:noAutofit/>
          </a:bodyPr>
          <a:lstStyle/>
          <a:p>
            <a:pPr>
              <a:buNone/>
            </a:pPr>
            <a:r>
              <a:rPr lang="it-IT" sz="4000" dirty="0" smtClean="0"/>
              <a:t>Fondamentale è il posizionamento dell’operatore per permettere una </a:t>
            </a:r>
            <a:r>
              <a:rPr lang="it-IT" sz="4000" dirty="0" err="1" smtClean="0"/>
              <a:t>ri-narrazione</a:t>
            </a:r>
            <a:r>
              <a:rPr lang="it-IT" sz="4000" dirty="0" smtClean="0"/>
              <a:t>, ovvero pensare a interventi che, tenendo in grande considerazione la narrazione del paziente, la influenza e rimodella per offrire la prospettiva di una storia che cura</a:t>
            </a:r>
            <a:endParaRPr lang="it-IT" sz="40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389120"/>
          </a:xfrm>
        </p:spPr>
        <p:txBody>
          <a:bodyPr>
            <a:noAutofit/>
          </a:bodyPr>
          <a:lstStyle/>
          <a:p>
            <a:pPr>
              <a:buNone/>
            </a:pPr>
            <a:r>
              <a:rPr lang="it-IT" sz="3600" dirty="0" smtClean="0"/>
              <a:t>Se il sintomo, i sintomi, per quanto strani, bizzarri, lontani da noi, a volte terribili, sono espressione della cultura del migrante, l’unica che ha trovato per dare forma alla sua disperazione, il trattamento non può mirare a una loro soppressione o riduzione, ma piuttosto a un diverso equilibrio, a un diverso assestamento di quelli che la teoria </a:t>
            </a:r>
            <a:r>
              <a:rPr lang="it-IT" sz="3600" dirty="0" err="1" smtClean="0"/>
              <a:t>esn</a:t>
            </a:r>
            <a:r>
              <a:rPr lang="it-IT" sz="3600" dirty="0" smtClean="0"/>
              <a:t> definisce come la narrazione attraverso i “4 assi”</a:t>
            </a:r>
            <a:endParaRPr lang="it-IT" sz="36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357166"/>
            <a:ext cx="8229600" cy="4389120"/>
          </a:xfrm>
        </p:spPr>
        <p:txBody>
          <a:bodyPr>
            <a:noAutofit/>
          </a:bodyPr>
          <a:lstStyle/>
          <a:p>
            <a:pPr>
              <a:buNone/>
            </a:pPr>
            <a:endParaRPr lang="it-IT" sz="3200" dirty="0" smtClean="0"/>
          </a:p>
          <a:p>
            <a:pPr>
              <a:buFontTx/>
              <a:buChar char="-"/>
            </a:pPr>
            <a:r>
              <a:rPr lang="it-IT" sz="3200" dirty="0" smtClean="0"/>
              <a:t>Il rapporto fra i generi</a:t>
            </a:r>
          </a:p>
          <a:p>
            <a:pPr>
              <a:buFontTx/>
              <a:buChar char="-"/>
            </a:pPr>
            <a:endParaRPr lang="it-IT" sz="3200" dirty="0" smtClean="0"/>
          </a:p>
          <a:p>
            <a:pPr>
              <a:buFontTx/>
              <a:buChar char="-"/>
            </a:pPr>
            <a:r>
              <a:rPr lang="it-IT" sz="3200" dirty="0" smtClean="0"/>
              <a:t>Il rapporto fra le generazioni</a:t>
            </a:r>
          </a:p>
          <a:p>
            <a:pPr>
              <a:buFontTx/>
              <a:buChar char="-"/>
            </a:pPr>
            <a:endParaRPr lang="it-IT" sz="3200" dirty="0" smtClean="0"/>
          </a:p>
          <a:p>
            <a:pPr>
              <a:buFontTx/>
              <a:buChar char="-"/>
            </a:pPr>
            <a:r>
              <a:rPr lang="it-IT" sz="3200" dirty="0" smtClean="0"/>
              <a:t>Il rapporto tra umili e potenti</a:t>
            </a:r>
          </a:p>
          <a:p>
            <a:pPr>
              <a:buFontTx/>
              <a:buChar char="-"/>
            </a:pPr>
            <a:endParaRPr lang="it-IT" sz="3200" dirty="0" smtClean="0"/>
          </a:p>
          <a:p>
            <a:pPr>
              <a:buFontTx/>
              <a:buChar char="-"/>
            </a:pPr>
            <a:r>
              <a:rPr lang="it-IT" sz="3200" dirty="0" smtClean="0"/>
              <a:t>Il rapporto fra mondo visibile e mondo invisibile, con una particolare attenzione al rapporto tra il mondo dei vivi e quello dei morti</a:t>
            </a:r>
            <a:endParaRPr lang="it-IT" sz="32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857232"/>
            <a:ext cx="8229600" cy="4389120"/>
          </a:xfrm>
        </p:spPr>
        <p:txBody>
          <a:bodyPr>
            <a:noAutofit/>
          </a:bodyPr>
          <a:lstStyle/>
          <a:p>
            <a:pPr>
              <a:buNone/>
            </a:pPr>
            <a:r>
              <a:rPr lang="it-IT" sz="3200" dirty="0" smtClean="0"/>
              <a:t>La linearità della diagnosi diventa inconsistente rispetto alla realtà delle storie che ci portano i pazienti, storie che risultano offese dal DSM. </a:t>
            </a:r>
          </a:p>
          <a:p>
            <a:pPr>
              <a:buNone/>
            </a:pPr>
            <a:r>
              <a:rPr lang="it-IT" sz="3200" dirty="0" smtClean="0"/>
              <a:t>Quello che proviamo a fare è proprio partire da qui, dalla diagnosi, con cui ci arrivano, per proseguire la costruzione di queste storie, </a:t>
            </a:r>
            <a:r>
              <a:rPr lang="it-IT" sz="3200" dirty="0" err="1" smtClean="0"/>
              <a:t>storie</a:t>
            </a:r>
            <a:r>
              <a:rPr lang="it-IT" sz="3200" dirty="0" smtClean="0"/>
              <a:t> che a un certo punto hanno incontrato lo “sguardo occidentale”, si sono interrotte e hanno rischiato di far ammalare</a:t>
            </a:r>
            <a:endParaRPr lang="it-IT" sz="32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857232"/>
            <a:ext cx="8229600" cy="4389120"/>
          </a:xfrm>
        </p:spPr>
        <p:txBody>
          <a:bodyPr>
            <a:noAutofit/>
          </a:bodyPr>
          <a:lstStyle/>
          <a:p>
            <a:pPr>
              <a:buNone/>
            </a:pPr>
            <a:r>
              <a:rPr lang="it-IT" sz="3600" dirty="0" smtClean="0"/>
              <a:t>Una delle diversità della scuola </a:t>
            </a:r>
            <a:r>
              <a:rPr lang="it-IT" sz="3600" dirty="0" err="1" smtClean="0"/>
              <a:t>esn</a:t>
            </a:r>
            <a:r>
              <a:rPr lang="it-IT" sz="3600" dirty="0" smtClean="0"/>
              <a:t> rispetto ad altri approcci è il pensare che la frase “ il modo di ammalarsi è legato alla cultura di appartenenza” e di conseguenza anche la cura lo è, sia vera in parte, perché, partendo dalla citazione di </a:t>
            </a:r>
            <a:r>
              <a:rPr lang="it-IT" sz="3600" dirty="0" err="1" smtClean="0"/>
              <a:t>Bateson</a:t>
            </a:r>
            <a:r>
              <a:rPr lang="it-IT" sz="3600" dirty="0" smtClean="0"/>
              <a:t> “la relazione viene prima”, ci rendiamo conto che il modo in cui io mi pongo nei confronti del paziente determina la cura</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1571612"/>
            <a:ext cx="8229600" cy="4389120"/>
          </a:xfrm>
        </p:spPr>
        <p:txBody>
          <a:bodyPr>
            <a:normAutofit/>
          </a:bodyPr>
          <a:lstStyle/>
          <a:p>
            <a:pPr>
              <a:buNone/>
            </a:pPr>
            <a:r>
              <a:rPr lang="it-IT" sz="4800" dirty="0" smtClean="0"/>
              <a:t>La diagnosi:</a:t>
            </a:r>
          </a:p>
          <a:p>
            <a:pPr>
              <a:buNone/>
            </a:pPr>
            <a:r>
              <a:rPr lang="it-IT" sz="4800" dirty="0" smtClean="0"/>
              <a:t>farne a meno, servendosene</a:t>
            </a:r>
            <a:endParaRPr lang="it-IT" sz="4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857232"/>
            <a:ext cx="8229600" cy="4525963"/>
          </a:xfrm>
        </p:spPr>
        <p:txBody>
          <a:bodyPr>
            <a:noAutofit/>
          </a:bodyPr>
          <a:lstStyle/>
          <a:p>
            <a:pPr>
              <a:buNone/>
            </a:pPr>
            <a:r>
              <a:rPr lang="it-IT" sz="4800" dirty="0" smtClean="0"/>
              <a:t>La scienza vive nell’illusione di dominare e regolare questo “singolare” anziché fargli posto, perché questo implicherebbe mettere in scacco i calcoli più sofisticati che pretendono di spiegare, valutare e prevedere tutto</a:t>
            </a:r>
            <a:endParaRPr lang="it-IT" sz="4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57158" y="857232"/>
            <a:ext cx="8229600" cy="4389120"/>
          </a:xfrm>
        </p:spPr>
        <p:txBody>
          <a:bodyPr>
            <a:noAutofit/>
          </a:bodyPr>
          <a:lstStyle/>
          <a:p>
            <a:pPr>
              <a:buNone/>
            </a:pPr>
            <a:r>
              <a:rPr lang="it-IT" sz="2400" dirty="0" smtClean="0"/>
              <a:t>“… Abbiate cura di essere dolci e gentili con gli stranieri</a:t>
            </a:r>
          </a:p>
          <a:p>
            <a:pPr>
              <a:buNone/>
            </a:pPr>
            <a:r>
              <a:rPr lang="it-IT" sz="2400" dirty="0" smtClean="0"/>
              <a:t>Se li trattiamo male accumulano rancore</a:t>
            </a:r>
          </a:p>
          <a:p>
            <a:pPr>
              <a:buNone/>
            </a:pPr>
            <a:r>
              <a:rPr lang="it-IT" sz="2400" dirty="0" smtClean="0"/>
              <a:t>E poi qualcuno si fa bomba.</a:t>
            </a:r>
          </a:p>
          <a:p>
            <a:pPr>
              <a:buNone/>
            </a:pPr>
            <a:r>
              <a:rPr lang="it-IT" sz="2400" dirty="0" smtClean="0"/>
              <a:t>La dolcezza e l’attenzione  possono ancora salvare il mondo.</a:t>
            </a:r>
          </a:p>
          <a:p>
            <a:pPr>
              <a:buNone/>
            </a:pPr>
            <a:r>
              <a:rPr lang="it-IT" sz="2400" dirty="0" smtClean="0"/>
              <a:t>Ma bisogna fare presto.</a:t>
            </a:r>
          </a:p>
          <a:p>
            <a:pPr>
              <a:buNone/>
            </a:pPr>
            <a:r>
              <a:rPr lang="it-IT" sz="2400" dirty="0" smtClean="0"/>
              <a:t>Gli stranieri non possiamo solo lasciare alle leggi …</a:t>
            </a:r>
          </a:p>
          <a:p>
            <a:pPr>
              <a:buNone/>
            </a:pPr>
            <a:r>
              <a:rPr lang="it-IT" sz="2400" dirty="0" smtClean="0"/>
              <a:t>… Serve parlarsi, stare insieme, nelle case, nelle piazze</a:t>
            </a:r>
          </a:p>
          <a:p>
            <a:pPr>
              <a:buNone/>
            </a:pPr>
            <a:r>
              <a:rPr lang="it-IT" sz="2400" dirty="0" smtClean="0"/>
              <a:t>Scambiamoci i nostri canti</a:t>
            </a:r>
          </a:p>
          <a:p>
            <a:pPr>
              <a:buNone/>
            </a:pPr>
            <a:r>
              <a:rPr lang="it-IT" sz="2400" dirty="0" smtClean="0"/>
              <a:t>Salviamoci insieme,</a:t>
            </a:r>
          </a:p>
          <a:p>
            <a:pPr>
              <a:buNone/>
            </a:pPr>
            <a:r>
              <a:rPr lang="it-IT" sz="2400" dirty="0" smtClean="0"/>
              <a:t>Noi dalla ricchezza, loro dalla povertà</a:t>
            </a:r>
          </a:p>
          <a:p>
            <a:pPr>
              <a:buNone/>
            </a:pPr>
            <a:endParaRPr lang="it-IT" sz="2400" dirty="0" smtClean="0"/>
          </a:p>
          <a:p>
            <a:pPr>
              <a:buNone/>
            </a:pPr>
            <a:r>
              <a:rPr lang="it-IT" sz="2400" dirty="0" smtClean="0"/>
              <a:t>							</a:t>
            </a:r>
            <a:r>
              <a:rPr lang="it-IT" sz="2400" i="1" dirty="0" smtClean="0"/>
              <a:t>- Franco </a:t>
            </a:r>
            <a:r>
              <a:rPr lang="it-IT" sz="2400" i="1" dirty="0" err="1" smtClean="0"/>
              <a:t>Arminio-</a:t>
            </a:r>
            <a:endParaRPr lang="it-IT"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525963"/>
          </a:xfrm>
        </p:spPr>
        <p:txBody>
          <a:bodyPr>
            <a:noAutofit/>
          </a:bodyPr>
          <a:lstStyle/>
          <a:p>
            <a:pPr>
              <a:buNone/>
            </a:pPr>
            <a:r>
              <a:rPr lang="it-IT" sz="4800" dirty="0" smtClean="0"/>
              <a:t>Con le diagnosi si tende a isolare, misurare, confrontare, calcolare, vivisezionare il disturbo, nella speranza di trovare la soluzione nell’universale del dato statistico.</a:t>
            </a:r>
            <a:endParaRPr lang="it-IT" sz="4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389120"/>
          </a:xfrm>
        </p:spPr>
        <p:txBody>
          <a:bodyPr>
            <a:noAutofit/>
          </a:bodyPr>
          <a:lstStyle/>
          <a:p>
            <a:pPr>
              <a:buNone/>
            </a:pPr>
            <a:r>
              <a:rPr lang="it-IT" sz="3200" dirty="0" smtClean="0"/>
              <a:t>“Ci sono sempre falsi profeti. Ma nel caso della psichiatria è la profezia stessa a essere falsa, nel suo impedire, con lo schema delle definizioni e classificazioni dei comportamenti e con la violenza con cui li reprime, la comprensione della sofferenza, delle sue origini, del suo rapporto con la realtà della vita e con la possibilità di espressione che l’uomo in essa trova o non trova”				</a:t>
            </a:r>
          </a:p>
          <a:p>
            <a:pPr>
              <a:buNone/>
            </a:pPr>
            <a:r>
              <a:rPr lang="it-IT" sz="3200" dirty="0" smtClean="0"/>
              <a:t>						 - </a:t>
            </a:r>
            <a:r>
              <a:rPr lang="it-IT" sz="3200" i="1" dirty="0" smtClean="0"/>
              <a:t>Franco </a:t>
            </a:r>
            <a:r>
              <a:rPr lang="it-IT" sz="3200" i="1" dirty="0" err="1" smtClean="0"/>
              <a:t>Basaglia</a:t>
            </a:r>
            <a:r>
              <a:rPr lang="it-IT" sz="3200" i="1" dirty="0" smtClean="0"/>
              <a:t> - </a:t>
            </a:r>
            <a:endParaRPr lang="it-IT" sz="3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389120"/>
          </a:xfrm>
        </p:spPr>
        <p:txBody>
          <a:bodyPr>
            <a:noAutofit/>
          </a:bodyPr>
          <a:lstStyle/>
          <a:p>
            <a:pPr>
              <a:buNone/>
            </a:pPr>
            <a:r>
              <a:rPr lang="it-IT" sz="4000" dirty="0" smtClean="0"/>
              <a:t>L’uso di diagnosi rischia di violentare e compromettere la possibilità di esprimere una propria narrazione alle persone che hanno sperimentato traumi di guerra, sulle origini del proprio malessere, del proprio dolore</a:t>
            </a:r>
          </a:p>
          <a:p>
            <a:pPr>
              <a:buNone/>
            </a:pPr>
            <a:r>
              <a:rPr lang="it-IT" sz="4000" dirty="0" smtClean="0"/>
              <a:t>						</a:t>
            </a:r>
            <a:r>
              <a:rPr lang="it-IT" sz="3600" i="1" dirty="0" smtClean="0"/>
              <a:t>- Natale </a:t>
            </a:r>
            <a:r>
              <a:rPr lang="it-IT" sz="3600" i="1" dirty="0" err="1" smtClean="0"/>
              <a:t>Losi</a:t>
            </a:r>
            <a:r>
              <a:rPr lang="it-IT" sz="3600" i="1" dirty="0" smtClean="0"/>
              <a:t> -</a:t>
            </a:r>
            <a:endParaRPr lang="it-IT" sz="3600"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28596" y="857232"/>
            <a:ext cx="8229600" cy="4525963"/>
          </a:xfrm>
        </p:spPr>
        <p:txBody>
          <a:bodyPr>
            <a:noAutofit/>
          </a:bodyPr>
          <a:lstStyle/>
          <a:p>
            <a:pPr>
              <a:buNone/>
            </a:pPr>
            <a:r>
              <a:rPr lang="it-IT" sz="4400" dirty="0" smtClean="0"/>
              <a:t>Per la psichiatria, in quanto ramo della medicina, il malato è classicamente oggetto di cure, attente, accurate, precise, alle quali gli è richiesto di collaborare, ma resta pur sempre un oggetto del sapere altrui, quello del medico, della scienza</a:t>
            </a:r>
            <a:endParaRPr lang="it-IT" sz="4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71472" y="785794"/>
            <a:ext cx="8229600" cy="4525963"/>
          </a:xfrm>
        </p:spPr>
        <p:txBody>
          <a:bodyPr>
            <a:noAutofit/>
          </a:bodyPr>
          <a:lstStyle/>
          <a:p>
            <a:pPr>
              <a:buNone/>
            </a:pPr>
            <a:r>
              <a:rPr lang="it-IT" sz="4800" dirty="0" smtClean="0"/>
              <a:t>L’uomo malato per la medicina è sostanzialmente estraneo alla sua malattia, la conoscenza è tutta dalla parte del medico e più il paziente sarà docile alle prescrizioni, più probabile e facile sarà la guarigione</a:t>
            </a:r>
            <a:endParaRPr lang="it-IT" sz="4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500034" y="857232"/>
            <a:ext cx="8229600" cy="4525963"/>
          </a:xfrm>
        </p:spPr>
        <p:txBody>
          <a:bodyPr>
            <a:noAutofit/>
          </a:bodyPr>
          <a:lstStyle/>
          <a:p>
            <a:pPr>
              <a:buNone/>
            </a:pPr>
            <a:r>
              <a:rPr lang="it-IT" sz="3600" dirty="0" smtClean="0"/>
              <a:t>Per la scienza medica psichiatrica la follia è una malattia da curare, eliminare, reprimere, isolare in luoghi adatti secondo i momenti e la gravità delle situazioni. Per l’</a:t>
            </a:r>
            <a:r>
              <a:rPr lang="it-IT" sz="3600" dirty="0" err="1" smtClean="0"/>
              <a:t>etnopsi</a:t>
            </a:r>
            <a:r>
              <a:rPr lang="it-IT" sz="3600" dirty="0" smtClean="0"/>
              <a:t> l’essere umano è “abitato” da un ignoto con cui deve fare i conti e il disturbo mentale non è più un deficit da colmare o da togliere, ma è un tentativo soggettivo di gestire questo ignoto</a:t>
            </a:r>
            <a:endParaRPr lang="it-IT" sz="36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792</TotalTime>
  <Words>1460</Words>
  <Application>Microsoft Office PowerPoint</Application>
  <PresentationFormat>Presentazione su schermo (4:3)</PresentationFormat>
  <Paragraphs>68</Paragraphs>
  <Slides>30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Calibri</vt:lpstr>
      <vt:lpstr>Constantia</vt:lpstr>
      <vt:lpstr>Wingdings 2</vt:lpstr>
      <vt:lpstr>Equinozio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Utente</dc:creator>
  <cp:lastModifiedBy>Alberto Marizzoni</cp:lastModifiedBy>
  <cp:revision>54</cp:revision>
  <dcterms:created xsi:type="dcterms:W3CDTF">2017-11-29T08:27:55Z</dcterms:created>
  <dcterms:modified xsi:type="dcterms:W3CDTF">2017-12-01T12:15:35Z</dcterms:modified>
</cp:coreProperties>
</file>