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3" r:id="rId4"/>
    <p:sldId id="258" r:id="rId5"/>
    <p:sldId id="259" r:id="rId6"/>
    <p:sldId id="261" r:id="rId7"/>
    <p:sldId id="262" r:id="rId8"/>
    <p:sldId id="265" r:id="rId9"/>
    <p:sldId id="263" r:id="rId10"/>
    <p:sldId id="266" r:id="rId11"/>
    <p:sldId id="268" r:id="rId12"/>
    <p:sldId id="267" r:id="rId13"/>
    <p:sldId id="271" r:id="rId14"/>
    <p:sldId id="269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30/11/17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30/11/17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30/11/17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30/11/17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30/11/17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30/11/17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30/11/17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30/11/17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30/11/17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30/11/17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30/11/17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30/11/17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30/11/17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30/11/17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39776" y="4297172"/>
            <a:ext cx="7196328" cy="1470025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4400" b="1" i="1" dirty="0" smtClean="0">
                <a:latin typeface="Bradley Hand Bold"/>
                <a:cs typeface="Bradley Hand Bold"/>
              </a:rPr>
              <a:t>Progetto START</a:t>
            </a:r>
            <a:r>
              <a:rPr lang="it-IT" sz="4400" i="1" dirty="0" smtClean="0">
                <a:latin typeface="Bradley Hand Bold"/>
                <a:cs typeface="Bradley Hand Bold"/>
              </a:rPr>
              <a:t>: Presa in carico e cura del disagio psichico dei migranti RTPI sul territorio Bresciano</a:t>
            </a:r>
            <a:endParaRPr lang="it-IT" sz="4400" i="1" dirty="0">
              <a:latin typeface="Bradley Hand Bold"/>
              <a:cs typeface="Bradley Hand Bold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270500" y="6338824"/>
            <a:ext cx="3708400" cy="417576"/>
          </a:xfrm>
        </p:spPr>
        <p:txBody>
          <a:bodyPr/>
          <a:lstStyle/>
          <a:p>
            <a:r>
              <a:rPr lang="it-IT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</a:t>
            </a:r>
            <a:r>
              <a:rPr lang="it-IT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radley Hand Bold"/>
                <a:cs typeface="Bradley Hand Bold"/>
              </a:rPr>
              <a:t>Brescia, 01.12.2017</a:t>
            </a:r>
            <a:endParaRPr lang="it-IT" sz="2400" b="1" dirty="0">
              <a:solidFill>
                <a:schemeClr val="accent1">
                  <a:lumMod val="60000"/>
                  <a:lumOff val="40000"/>
                </a:schemeClr>
              </a:solidFill>
              <a:latin typeface="Bradley Hand Bold"/>
              <a:cs typeface="Bradley Hand Bold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57200" y="444500"/>
            <a:ext cx="7785100" cy="1943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it-IT" sz="4400" b="1" i="1" dirty="0" smtClean="0">
                <a:solidFill>
                  <a:srgbClr val="FFDC62"/>
                </a:solidFill>
                <a:latin typeface="Bradley Hand Bold"/>
                <a:cs typeface="Bradley Hand Bold"/>
              </a:rPr>
              <a:t>GIORNATA STUDI</a:t>
            </a:r>
          </a:p>
          <a:p>
            <a:pPr algn="ctr">
              <a:lnSpc>
                <a:spcPct val="140000"/>
              </a:lnSpc>
            </a:pPr>
            <a:r>
              <a:rPr lang="it-IT" sz="4400" b="1" i="1" dirty="0" smtClean="0">
                <a:solidFill>
                  <a:srgbClr val="FFDC62"/>
                </a:solidFill>
                <a:latin typeface="Bradley Hand Bold"/>
                <a:cs typeface="Bradley Hand Bold"/>
              </a:rPr>
              <a:t>PERIFERIE DELLA CURA</a:t>
            </a:r>
            <a:endParaRPr lang="it-IT" sz="4400" b="1" i="1" dirty="0">
              <a:solidFill>
                <a:srgbClr val="FFDC62"/>
              </a:solidFill>
              <a:latin typeface="Bradley Hand Bold"/>
              <a:cs typeface="Bradley Hand Bold"/>
            </a:endParaRPr>
          </a:p>
        </p:txBody>
      </p:sp>
    </p:spTree>
    <p:extLst>
      <p:ext uri="{BB962C8B-B14F-4D97-AF65-F5344CB8AC3E}">
        <p14:creationId xmlns:p14="http://schemas.microsoft.com/office/powerpoint/2010/main" val="900460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" y="79468"/>
            <a:ext cx="8547100" cy="1417638"/>
          </a:xfrm>
        </p:spPr>
        <p:txBody>
          <a:bodyPr/>
          <a:lstStyle/>
          <a:p>
            <a:r>
              <a:rPr lang="it-IT" sz="4400" b="1" dirty="0"/>
              <a:t>Vulnerabilità e Disagio Psichico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9100" y="1879600"/>
            <a:ext cx="8255000" cy="437328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 smtClean="0"/>
              <a:t>TESTIMONIANZA E MEMORIA</a:t>
            </a:r>
          </a:p>
          <a:p>
            <a:pPr marL="0" indent="0" algn="ctr">
              <a:buNone/>
            </a:pPr>
            <a:endParaRPr lang="it-IT" b="1" dirty="0" smtClean="0"/>
          </a:p>
          <a:p>
            <a:pPr>
              <a:lnSpc>
                <a:spcPct val="140000"/>
              </a:lnSpc>
            </a:pPr>
            <a:r>
              <a:rPr lang="it-IT" dirty="0" smtClean="0"/>
              <a:t>Narrazione come </a:t>
            </a:r>
            <a:r>
              <a:rPr lang="it-IT" i="1" dirty="0" smtClean="0"/>
              <a:t>”Paesaggio  fatto di crepacci e rovi, a volte impercorribile”</a:t>
            </a:r>
            <a:r>
              <a:rPr lang="it-IT" dirty="0" smtClean="0"/>
              <a:t>(</a:t>
            </a:r>
            <a:r>
              <a:rPr lang="it-IT" dirty="0" err="1" smtClean="0"/>
              <a:t>Beneduce</a:t>
            </a:r>
            <a:r>
              <a:rPr lang="it-IT" dirty="0" smtClean="0"/>
              <a:t>, 2007)</a:t>
            </a:r>
          </a:p>
          <a:p>
            <a:pPr marL="0" indent="0">
              <a:lnSpc>
                <a:spcPct val="140000"/>
              </a:lnSpc>
              <a:buNone/>
            </a:pPr>
            <a:endParaRPr lang="it-IT" dirty="0" smtClean="0"/>
          </a:p>
          <a:p>
            <a:pPr>
              <a:lnSpc>
                <a:spcPct val="140000"/>
              </a:lnSpc>
            </a:pPr>
            <a:r>
              <a:rPr lang="it-IT" dirty="0" smtClean="0"/>
              <a:t>Ostinazione del ricordo dell’evento traumatico e tendenza a dimenticare parti dello stesso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8284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500" y="79468"/>
            <a:ext cx="8547100" cy="1228632"/>
          </a:xfrm>
        </p:spPr>
        <p:txBody>
          <a:bodyPr/>
          <a:lstStyle/>
          <a:p>
            <a:r>
              <a:rPr lang="it-IT" sz="4400" b="1" dirty="0"/>
              <a:t>Vulnerabilità e Disagio Psichico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3700" y="1854200"/>
            <a:ext cx="8343900" cy="45593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it-IT" sz="2800" b="1" i="1" dirty="0" smtClean="0"/>
              <a:t>STABILIZZAZIONE E RICOSTRUZIONE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it-IT" dirty="0" smtClean="0"/>
              <a:t>Necessità di lavoro in rete con i centri di accoglienza e la rete dei servizi territoriali</a:t>
            </a:r>
            <a:endParaRPr lang="it-IT" dirty="0"/>
          </a:p>
          <a:p>
            <a:pPr marL="0" indent="0" algn="ctr">
              <a:buNone/>
            </a:pPr>
            <a:r>
              <a:rPr lang="it-IT" sz="2800" b="1" i="1" dirty="0"/>
              <a:t>TRAUMA VICARIO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it-IT" dirty="0"/>
              <a:t>Complessa </a:t>
            </a:r>
            <a:r>
              <a:rPr lang="it-IT" dirty="0" smtClean="0"/>
              <a:t>risposta </a:t>
            </a:r>
            <a:r>
              <a:rPr lang="it-IT" dirty="0"/>
              <a:t>emotiva, fisica e comportamentale delle persone che </a:t>
            </a:r>
            <a:r>
              <a:rPr lang="it-IT" dirty="0" smtClean="0"/>
              <a:t>lavorano </a:t>
            </a:r>
            <a:r>
              <a:rPr lang="it-IT" dirty="0"/>
              <a:t>con le vittime </a:t>
            </a:r>
            <a:r>
              <a:rPr lang="it-IT" dirty="0" smtClean="0"/>
              <a:t>di </a:t>
            </a:r>
            <a:r>
              <a:rPr lang="it-IT" dirty="0"/>
              <a:t>gravi forme di </a:t>
            </a:r>
            <a:r>
              <a:rPr lang="it-IT" dirty="0" smtClean="0"/>
              <a:t>violenza internazionale</a:t>
            </a:r>
            <a:endParaRPr lang="it-IT" dirty="0"/>
          </a:p>
          <a:p>
            <a:pPr>
              <a:lnSpc>
                <a:spcPct val="130000"/>
              </a:lnSpc>
            </a:pPr>
            <a:endParaRPr lang="it-IT" dirty="0"/>
          </a:p>
          <a:p>
            <a:pPr marL="0" indent="0">
              <a:lnSpc>
                <a:spcPct val="130000"/>
              </a:lnSpc>
              <a:buNone/>
            </a:pPr>
            <a:r>
              <a:rPr lang="it-IT" dirty="0"/>
              <a:t>Segni </a:t>
            </a:r>
            <a:r>
              <a:rPr lang="it-IT" dirty="0" smtClean="0"/>
              <a:t>e sintomi </a:t>
            </a:r>
            <a:r>
              <a:rPr lang="it-IT" dirty="0"/>
              <a:t>simili a quelli dei </a:t>
            </a:r>
            <a:r>
              <a:rPr lang="it-IT" dirty="0" smtClean="0"/>
              <a:t>pazienti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6071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Presa in carico delle RTPI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6875" y="1626346"/>
            <a:ext cx="8213725" cy="4583954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82574" y="1854946"/>
            <a:ext cx="859472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²"/>
            </a:pPr>
            <a:r>
              <a:rPr lang="it-IT" sz="2000" dirty="0" smtClean="0">
                <a:solidFill>
                  <a:srgbClr val="FFFFFF"/>
                </a:solidFill>
              </a:rPr>
              <a:t>Maggiori situazioni di abbandono, allontanamento e distacco da figure parentali significative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²"/>
            </a:pPr>
            <a:endParaRPr lang="it-IT" sz="2000" dirty="0">
              <a:solidFill>
                <a:srgbClr val="FFFFFF"/>
              </a:solidFill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²"/>
            </a:pPr>
            <a:r>
              <a:rPr lang="it-IT" sz="2000" dirty="0" smtClean="0">
                <a:solidFill>
                  <a:srgbClr val="FFFFFF"/>
                </a:solidFill>
              </a:rPr>
              <a:t>Esposizione a violenze, torture di genere non solo nel paese di origine ma anche nel percorso migratorio</a:t>
            </a:r>
          </a:p>
          <a:p>
            <a:pPr>
              <a:lnSpc>
                <a:spcPct val="120000"/>
              </a:lnSpc>
            </a:pPr>
            <a:endParaRPr lang="it-IT" sz="2000" dirty="0">
              <a:solidFill>
                <a:srgbClr val="FFFFFF"/>
              </a:solidFill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²"/>
            </a:pPr>
            <a:r>
              <a:rPr lang="it-IT" sz="2000" dirty="0" smtClean="0">
                <a:solidFill>
                  <a:srgbClr val="FFFFFF"/>
                </a:solidFill>
              </a:rPr>
              <a:t>Violenze sessuali e contrazione di malattie infettive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²"/>
            </a:pPr>
            <a:endParaRPr lang="it-IT" sz="2000" dirty="0">
              <a:solidFill>
                <a:srgbClr val="FFFFFF"/>
              </a:solidFill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²"/>
            </a:pPr>
            <a:r>
              <a:rPr lang="it-IT" sz="2000" dirty="0" smtClean="0">
                <a:solidFill>
                  <a:srgbClr val="FFFFFF"/>
                </a:solidFill>
              </a:rPr>
              <a:t>Gravidanze indesiderate ed IVG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²"/>
            </a:pPr>
            <a:endParaRPr lang="it-IT" sz="2000" dirty="0">
              <a:solidFill>
                <a:srgbClr val="FFFFFF"/>
              </a:solidFill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²"/>
            </a:pPr>
            <a:r>
              <a:rPr lang="it-IT" sz="2000" dirty="0" smtClean="0">
                <a:solidFill>
                  <a:srgbClr val="FFFFFF"/>
                </a:solidFill>
              </a:rPr>
              <a:t>Viaggio migratorio legato alla tratta ed al reclutamento nel sistema della prostituzione nel paese di arrivo</a:t>
            </a:r>
          </a:p>
          <a:p>
            <a:endParaRPr lang="it-IT" sz="2000" dirty="0" smtClean="0">
              <a:solidFill>
                <a:srgbClr val="FFFFFF"/>
              </a:solidFill>
            </a:endParaRP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477876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500" y="79468"/>
            <a:ext cx="8686800" cy="1417638"/>
          </a:xfrm>
        </p:spPr>
        <p:txBody>
          <a:bodyPr/>
          <a:lstStyle/>
          <a:p>
            <a:r>
              <a:rPr lang="it-IT" sz="4400" b="1" i="1" dirty="0" smtClean="0"/>
              <a:t>La Presa in carico delle migranti RTPI</a:t>
            </a:r>
            <a:endParaRPr lang="it-IT" sz="44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6875" y="1626346"/>
            <a:ext cx="8213725" cy="4583954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82574" y="1854946"/>
            <a:ext cx="8328026" cy="481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dirty="0" smtClean="0">
              <a:solidFill>
                <a:srgbClr val="FFFFFF"/>
              </a:solidFill>
            </a:endParaRPr>
          </a:p>
          <a:p>
            <a:pPr marL="342900" indent="-342900">
              <a:lnSpc>
                <a:spcPct val="140000"/>
              </a:lnSpc>
              <a:buFont typeface="Wingdings" charset="2"/>
              <a:buChar char="²"/>
            </a:pPr>
            <a:r>
              <a:rPr lang="it-IT" sz="2400" dirty="0" smtClean="0">
                <a:solidFill>
                  <a:srgbClr val="FFFFFF"/>
                </a:solidFill>
              </a:rPr>
              <a:t>Pratiche di </a:t>
            </a:r>
            <a:r>
              <a:rPr lang="it-IT" sz="2400" i="1" dirty="0" err="1" smtClean="0">
                <a:solidFill>
                  <a:srgbClr val="FFFFFF"/>
                </a:solidFill>
              </a:rPr>
              <a:t>maternage</a:t>
            </a:r>
            <a:r>
              <a:rPr lang="it-IT" sz="2400" dirty="0" smtClean="0">
                <a:solidFill>
                  <a:srgbClr val="FFFFFF"/>
                </a:solidFill>
              </a:rPr>
              <a:t> differenti dalle nostre e diversa gestione ed accudimento del  nucleo famigliare</a:t>
            </a:r>
          </a:p>
          <a:p>
            <a:pPr marL="342900" indent="-342900">
              <a:lnSpc>
                <a:spcPct val="140000"/>
              </a:lnSpc>
              <a:buFont typeface="Wingdings" charset="2"/>
              <a:buChar char="²"/>
            </a:pPr>
            <a:endParaRPr lang="it-IT" sz="2400" dirty="0">
              <a:solidFill>
                <a:srgbClr val="FFFFFF"/>
              </a:solidFill>
            </a:endParaRPr>
          </a:p>
          <a:p>
            <a:pPr marL="342900" indent="-342900">
              <a:lnSpc>
                <a:spcPct val="140000"/>
              </a:lnSpc>
              <a:buFont typeface="Wingdings" charset="2"/>
              <a:buChar char="²"/>
            </a:pPr>
            <a:r>
              <a:rPr lang="it-IT" sz="2400" dirty="0" smtClean="0">
                <a:solidFill>
                  <a:srgbClr val="FFFFFF"/>
                </a:solidFill>
              </a:rPr>
              <a:t>Relazioni affettive nate durante il percorso migratorio, per tutela personale</a:t>
            </a:r>
          </a:p>
          <a:p>
            <a:pPr>
              <a:lnSpc>
                <a:spcPct val="140000"/>
              </a:lnSpc>
            </a:pPr>
            <a:endParaRPr lang="it-IT" sz="2400" dirty="0" smtClean="0">
              <a:solidFill>
                <a:srgbClr val="FFFFFF"/>
              </a:solidFill>
            </a:endParaRPr>
          </a:p>
          <a:p>
            <a:pPr marL="342900" indent="-342900">
              <a:lnSpc>
                <a:spcPct val="140000"/>
              </a:lnSpc>
              <a:buFont typeface="Wingdings" charset="2"/>
              <a:buChar char="²"/>
            </a:pPr>
            <a:r>
              <a:rPr lang="it-IT" sz="2400" dirty="0">
                <a:solidFill>
                  <a:srgbClr val="FFFFFF"/>
                </a:solidFill>
              </a:rPr>
              <a:t>Sistema di accoglienza non specializzato sul target di vulnerabilità femminile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876107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/>
              <a:t>Alcune riflessioni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6875" y="1626346"/>
            <a:ext cx="8213725" cy="4583954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82574" y="1890806"/>
            <a:ext cx="8518526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charset="2"/>
              <a:buChar char="²"/>
            </a:pPr>
            <a:r>
              <a:rPr lang="it-IT" sz="2000" dirty="0" smtClean="0">
                <a:solidFill>
                  <a:srgbClr val="FFFFFF"/>
                </a:solidFill>
              </a:rPr>
              <a:t>Saper leggere il disagio e gli elementi che ci fanno pensare ad una possibile vulnerabilità</a:t>
            </a:r>
          </a:p>
          <a:p>
            <a:pPr marL="285750" indent="-285750">
              <a:lnSpc>
                <a:spcPct val="130000"/>
              </a:lnSpc>
              <a:buFont typeface="Wingdings" charset="2"/>
              <a:buChar char="²"/>
            </a:pPr>
            <a:endParaRPr lang="it-IT" sz="2000" dirty="0">
              <a:solidFill>
                <a:srgbClr val="FFFFFF"/>
              </a:solidFill>
            </a:endParaRPr>
          </a:p>
          <a:p>
            <a:pPr marL="285750" indent="-285750">
              <a:lnSpc>
                <a:spcPct val="130000"/>
              </a:lnSpc>
              <a:buFont typeface="Wingdings" charset="2"/>
              <a:buChar char="²"/>
            </a:pPr>
            <a:r>
              <a:rPr lang="it-IT" sz="2000" dirty="0" smtClean="0">
                <a:solidFill>
                  <a:srgbClr val="FFFFFF"/>
                </a:solidFill>
              </a:rPr>
              <a:t>Evitare di </a:t>
            </a:r>
            <a:r>
              <a:rPr lang="it-IT" sz="2000" dirty="0" err="1" smtClean="0">
                <a:solidFill>
                  <a:srgbClr val="FFFFFF"/>
                </a:solidFill>
              </a:rPr>
              <a:t>ricategorizzare</a:t>
            </a:r>
            <a:r>
              <a:rPr lang="it-IT" sz="2000" dirty="0" smtClean="0">
                <a:solidFill>
                  <a:srgbClr val="FFFFFF"/>
                </a:solidFill>
              </a:rPr>
              <a:t> le vulnerabilità in categorie diagnostiche </a:t>
            </a:r>
          </a:p>
          <a:p>
            <a:pPr marL="285750" indent="-285750">
              <a:lnSpc>
                <a:spcPct val="130000"/>
              </a:lnSpc>
              <a:buFont typeface="Wingdings" charset="2"/>
              <a:buChar char="²"/>
            </a:pPr>
            <a:endParaRPr lang="it-IT" sz="2000" dirty="0">
              <a:solidFill>
                <a:srgbClr val="FFFFFF"/>
              </a:solidFill>
            </a:endParaRPr>
          </a:p>
          <a:p>
            <a:pPr marL="285750" indent="-285750">
              <a:lnSpc>
                <a:spcPct val="130000"/>
              </a:lnSpc>
              <a:buFont typeface="Wingdings" charset="2"/>
              <a:buChar char="²"/>
            </a:pPr>
            <a:r>
              <a:rPr lang="it-IT" sz="2000" dirty="0" smtClean="0">
                <a:solidFill>
                  <a:srgbClr val="FFFFFF"/>
                </a:solidFill>
              </a:rPr>
              <a:t>Evitare di ”sminuire” la sintomatologia di potenziale vulnerabilità</a:t>
            </a:r>
          </a:p>
          <a:p>
            <a:pPr marL="285750" indent="-285750">
              <a:lnSpc>
                <a:spcPct val="130000"/>
              </a:lnSpc>
              <a:buFont typeface="Wingdings" charset="2"/>
              <a:buChar char="²"/>
            </a:pPr>
            <a:endParaRPr lang="it-IT" sz="2000" dirty="0">
              <a:solidFill>
                <a:srgbClr val="FFFFFF"/>
              </a:solidFill>
            </a:endParaRPr>
          </a:p>
          <a:p>
            <a:pPr marL="285750" indent="-285750">
              <a:lnSpc>
                <a:spcPct val="130000"/>
              </a:lnSpc>
              <a:buFont typeface="Wingdings" charset="2"/>
              <a:buChar char="²"/>
            </a:pPr>
            <a:r>
              <a:rPr lang="it-IT" sz="2000" dirty="0" smtClean="0">
                <a:solidFill>
                  <a:srgbClr val="FFFFFF"/>
                </a:solidFill>
              </a:rPr>
              <a:t>Rafforzare le nostre professionalità e divenire il più possibile competenti non tanto in campo interculturale quanto in campo </a:t>
            </a:r>
            <a:r>
              <a:rPr lang="it-IT" sz="2000" dirty="0" err="1" smtClean="0">
                <a:solidFill>
                  <a:srgbClr val="FFFFFF"/>
                </a:solidFill>
              </a:rPr>
              <a:t>metaculturale</a:t>
            </a:r>
            <a:endParaRPr lang="it-IT" sz="2000" dirty="0" smtClean="0">
              <a:solidFill>
                <a:srgbClr val="FFFFFF"/>
              </a:solidFill>
            </a:endParaRPr>
          </a:p>
          <a:p>
            <a:pPr>
              <a:lnSpc>
                <a:spcPct val="130000"/>
              </a:lnSpc>
            </a:pPr>
            <a:endParaRPr lang="it-IT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835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/>
              <a:t>Alcune riflessioni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6875" y="1626346"/>
            <a:ext cx="8213725" cy="4583954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82574" y="2058146"/>
            <a:ext cx="8328026" cy="391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0000"/>
              </a:lnSpc>
              <a:buFont typeface="Wingdings" charset="2"/>
              <a:buChar char="²"/>
            </a:pPr>
            <a:r>
              <a:rPr lang="it-IT" sz="2400" dirty="0">
                <a:solidFill>
                  <a:srgbClr val="FFFFFF"/>
                </a:solidFill>
              </a:rPr>
              <a:t>Rafforzare la Rete sul territorio a favore della presa in carico multidimensionale del migrante RTPI</a:t>
            </a:r>
          </a:p>
          <a:p>
            <a:pPr marL="285750" indent="-285750">
              <a:lnSpc>
                <a:spcPct val="130000"/>
              </a:lnSpc>
              <a:buFont typeface="Wingdings" charset="2"/>
              <a:buChar char="²"/>
            </a:pPr>
            <a:endParaRPr lang="it-IT" sz="2400" dirty="0">
              <a:solidFill>
                <a:srgbClr val="FFFFFF"/>
              </a:solidFill>
            </a:endParaRPr>
          </a:p>
          <a:p>
            <a:pPr marL="285750" indent="-285750">
              <a:lnSpc>
                <a:spcPct val="130000"/>
              </a:lnSpc>
              <a:buFont typeface="Wingdings" charset="2"/>
              <a:buChar char="²"/>
            </a:pPr>
            <a:r>
              <a:rPr lang="it-IT" sz="2400" dirty="0">
                <a:solidFill>
                  <a:srgbClr val="FFFFFF"/>
                </a:solidFill>
              </a:rPr>
              <a:t>Gestione del migrante RTPI con vulnerabilità psicologica e </a:t>
            </a:r>
            <a:r>
              <a:rPr lang="it-IT" sz="2400" dirty="0" smtClean="0">
                <a:solidFill>
                  <a:srgbClr val="FFFFFF"/>
                </a:solidFill>
              </a:rPr>
              <a:t>psichiatrica nel centro di accoglienza</a:t>
            </a:r>
            <a:endParaRPr lang="it-IT" sz="2400" dirty="0">
              <a:solidFill>
                <a:srgbClr val="FFFFFF"/>
              </a:solidFill>
            </a:endParaRPr>
          </a:p>
          <a:p>
            <a:pPr marL="285750" indent="-285750">
              <a:lnSpc>
                <a:spcPct val="130000"/>
              </a:lnSpc>
              <a:buFont typeface="Wingdings" charset="2"/>
              <a:buChar char="²"/>
            </a:pPr>
            <a:endParaRPr lang="it-IT" sz="2400" dirty="0">
              <a:solidFill>
                <a:srgbClr val="FFFFFF"/>
              </a:solidFill>
            </a:endParaRPr>
          </a:p>
          <a:p>
            <a:pPr marL="285750" indent="-285750">
              <a:lnSpc>
                <a:spcPct val="130000"/>
              </a:lnSpc>
              <a:buFont typeface="Wingdings" charset="2"/>
              <a:buChar char="²"/>
            </a:pPr>
            <a:r>
              <a:rPr lang="it-IT" sz="2400" dirty="0">
                <a:solidFill>
                  <a:srgbClr val="FFFFFF"/>
                </a:solidFill>
              </a:rPr>
              <a:t>Conoscere i propri limiti ed attivare le risorse a disposizione</a:t>
            </a:r>
            <a:endParaRPr lang="it-IT" sz="2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767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5100" y="317500"/>
            <a:ext cx="8620126" cy="863600"/>
          </a:xfrm>
        </p:spPr>
        <p:txBody>
          <a:bodyPr/>
          <a:lstStyle/>
          <a:p>
            <a:r>
              <a:rPr lang="it-IT" sz="4400" b="1" dirty="0" smtClean="0"/>
              <a:t>Presa in carico dei migranti RTPI </a:t>
            </a:r>
            <a:endParaRPr lang="it-IT" sz="4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0200" y="2425700"/>
            <a:ext cx="8597900" cy="431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900" dirty="0" smtClean="0"/>
          </a:p>
          <a:p>
            <a:pPr marL="0" indent="0" algn="ctr">
              <a:buNone/>
            </a:pPr>
            <a:endParaRPr lang="it-IT" sz="2900" dirty="0"/>
          </a:p>
          <a:p>
            <a:pPr marL="0" indent="0" algn="ctr">
              <a:buNone/>
            </a:pPr>
            <a:r>
              <a:rPr lang="it-IT" sz="3200" b="1" dirty="0" smtClean="0"/>
              <a:t>VULNERABILITA’ vs DISAGIO PSICHICO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399124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30200" y="317500"/>
            <a:ext cx="8455026" cy="863600"/>
          </a:xfrm>
        </p:spPr>
        <p:txBody>
          <a:bodyPr/>
          <a:lstStyle/>
          <a:p>
            <a:r>
              <a:rPr lang="it-IT" sz="4400" b="1" dirty="0" smtClean="0"/>
              <a:t>Vulnerabilità e Disagio Psichico</a:t>
            </a:r>
            <a:endParaRPr lang="it-IT" sz="4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0200" y="1228632"/>
            <a:ext cx="8597900" cy="551506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it-IT" sz="3400" b="1" dirty="0" smtClean="0">
                <a:solidFill>
                  <a:schemeClr val="tx2"/>
                </a:solidFill>
              </a:rPr>
              <a:t>TEMPO  “A”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it-IT" sz="2900" b="1" dirty="0" smtClean="0"/>
              <a:t>Sofferenza “reattiva al trauma” </a:t>
            </a:r>
            <a:r>
              <a:rPr lang="it-IT" sz="2900" dirty="0" smtClean="0"/>
              <a:t>(ossia ad una lunga catena di eventi drammatici, storicamente determinati, che hanno investito il richiedente asilo )</a:t>
            </a:r>
          </a:p>
          <a:p>
            <a:pPr marL="0" indent="0">
              <a:buNone/>
            </a:pPr>
            <a:r>
              <a:rPr lang="it-IT" sz="2900" b="1" dirty="0" smtClean="0"/>
              <a:t>Disturbi comportamentali reattivi al Trauma:</a:t>
            </a:r>
          </a:p>
          <a:p>
            <a:pPr>
              <a:buFont typeface="Wingdings" charset="2"/>
              <a:buChar char="v"/>
            </a:pPr>
            <a:r>
              <a:rPr lang="it-IT" sz="2900" dirty="0" err="1" smtClean="0"/>
              <a:t>Iperattivazione</a:t>
            </a:r>
            <a:r>
              <a:rPr lang="it-IT" sz="2900" dirty="0" smtClean="0"/>
              <a:t> SNA</a:t>
            </a:r>
          </a:p>
          <a:p>
            <a:pPr>
              <a:buFont typeface="Wingdings" charset="2"/>
              <a:buChar char="v"/>
            </a:pPr>
            <a:r>
              <a:rPr lang="it-IT" sz="2900" dirty="0" smtClean="0"/>
              <a:t>Intrusività del pensiero</a:t>
            </a:r>
          </a:p>
          <a:p>
            <a:pPr>
              <a:buFont typeface="Wingdings" charset="2"/>
              <a:buChar char="v"/>
            </a:pPr>
            <a:r>
              <a:rPr lang="it-IT" sz="2900" dirty="0" smtClean="0"/>
              <a:t>Insonnia</a:t>
            </a:r>
          </a:p>
          <a:p>
            <a:pPr>
              <a:buFont typeface="Wingdings" charset="2"/>
              <a:buChar char="v"/>
            </a:pPr>
            <a:r>
              <a:rPr lang="it-IT" sz="2900" dirty="0" smtClean="0"/>
              <a:t>Difficoltà attenzione e concentrazione</a:t>
            </a:r>
          </a:p>
          <a:p>
            <a:pPr>
              <a:buFont typeface="Wingdings" charset="2"/>
              <a:buChar char="v"/>
            </a:pPr>
            <a:r>
              <a:rPr lang="it-IT" sz="2900" dirty="0" smtClean="0"/>
              <a:t>Ansia/Panico</a:t>
            </a:r>
          </a:p>
          <a:p>
            <a:pPr>
              <a:buFont typeface="Wingdings" charset="2"/>
              <a:buChar char="v"/>
            </a:pPr>
            <a:r>
              <a:rPr lang="it-IT" sz="2900" dirty="0" smtClean="0"/>
              <a:t>Difficoltà mnemoniche</a:t>
            </a:r>
            <a:endParaRPr lang="it-IT" sz="2900" dirty="0"/>
          </a:p>
        </p:txBody>
      </p:sp>
    </p:spTree>
    <p:extLst>
      <p:ext uri="{BB962C8B-B14F-4D97-AF65-F5344CB8AC3E}">
        <p14:creationId xmlns:p14="http://schemas.microsoft.com/office/powerpoint/2010/main" val="2405869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174" y="231868"/>
            <a:ext cx="8607426" cy="1025432"/>
          </a:xfrm>
        </p:spPr>
        <p:txBody>
          <a:bodyPr/>
          <a:lstStyle/>
          <a:p>
            <a:r>
              <a:rPr lang="it-IT" sz="4400" b="1" dirty="0"/>
              <a:t>Vulnerabilità e Disagio Psichico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7174" y="1320800"/>
            <a:ext cx="8607426" cy="4953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2000" dirty="0" smtClean="0"/>
              <a:t>   </a:t>
            </a:r>
          </a:p>
          <a:p>
            <a:pPr marL="0" indent="0" algn="ctr">
              <a:buNone/>
            </a:pPr>
            <a:r>
              <a:rPr lang="it-IT" b="1" dirty="0" smtClean="0"/>
              <a:t>TEMPO  “B”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it-IT" sz="2000" b="1" dirty="0" smtClean="0"/>
              <a:t>Le risposte del SNA si trasformano in sintomi, in quanto inadeguate alla situazione che la persona sta vivendo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it-IT" sz="2000" b="1" dirty="0" smtClean="0"/>
              <a:t>Continua esposizione a fattori di rischio legati a povertà, condizioni abitative, precarietà dello status giuridico, disoccupazione, sensazione di  fallimento del proprio progetto migratorio</a:t>
            </a:r>
          </a:p>
          <a:p>
            <a:pPr marL="0" indent="0">
              <a:lnSpc>
                <a:spcPct val="140000"/>
              </a:lnSpc>
              <a:buNone/>
            </a:pPr>
            <a:endParaRPr lang="it-IT" sz="2000" b="1" dirty="0" smtClean="0"/>
          </a:p>
          <a:p>
            <a:pPr marL="0" indent="0" algn="ctr">
              <a:lnSpc>
                <a:spcPct val="140000"/>
              </a:lnSpc>
              <a:buNone/>
            </a:pPr>
            <a:r>
              <a:rPr lang="it-IT" sz="2000" b="1" dirty="0" smtClean="0"/>
              <a:t>La sofferenza è meno eclatante, ma assume forme più profonde</a:t>
            </a:r>
          </a:p>
        </p:txBody>
      </p:sp>
    </p:spTree>
    <p:extLst>
      <p:ext uri="{BB962C8B-B14F-4D97-AF65-F5344CB8AC3E}">
        <p14:creationId xmlns:p14="http://schemas.microsoft.com/office/powerpoint/2010/main" val="259296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5574" y="320768"/>
            <a:ext cx="8455025" cy="1152432"/>
          </a:xfrm>
        </p:spPr>
        <p:txBody>
          <a:bodyPr/>
          <a:lstStyle/>
          <a:p>
            <a:r>
              <a:rPr lang="it-IT" sz="4400" b="1" dirty="0"/>
              <a:t>Vulnerabilità e Disagio Psichico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3074" y="1626346"/>
            <a:ext cx="8137525" cy="49522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 smtClean="0"/>
              <a:t>TEMPO  “B”</a:t>
            </a:r>
          </a:p>
          <a:p>
            <a:pPr>
              <a:buFont typeface="Wingdings" charset="2"/>
              <a:buChar char="v"/>
            </a:pPr>
            <a:r>
              <a:rPr lang="it-IT" sz="2000" dirty="0" smtClean="0"/>
              <a:t>Progressiva perdita di  motivazione</a:t>
            </a:r>
          </a:p>
          <a:p>
            <a:pPr>
              <a:buFont typeface="Wingdings" charset="2"/>
              <a:buChar char="v"/>
            </a:pPr>
            <a:r>
              <a:rPr lang="it-IT" sz="2000" dirty="0" smtClean="0"/>
              <a:t>Depressione</a:t>
            </a:r>
          </a:p>
          <a:p>
            <a:pPr>
              <a:buFont typeface="Wingdings" charset="2"/>
              <a:buChar char="v"/>
            </a:pPr>
            <a:r>
              <a:rPr lang="it-IT" sz="2000" dirty="0" smtClean="0"/>
              <a:t>Abuso di sostanze</a:t>
            </a:r>
          </a:p>
          <a:p>
            <a:pPr>
              <a:buFont typeface="Wingdings" charset="2"/>
              <a:buChar char="v"/>
            </a:pPr>
            <a:r>
              <a:rPr lang="it-IT" sz="2000" dirty="0" smtClean="0"/>
              <a:t>Perdita di progettualità</a:t>
            </a:r>
          </a:p>
          <a:p>
            <a:pPr>
              <a:buFont typeface="Wingdings" charset="2"/>
              <a:buChar char="v"/>
            </a:pPr>
            <a:r>
              <a:rPr lang="it-IT" sz="2000" dirty="0" smtClean="0"/>
              <a:t>Eventi di derealizzazione</a:t>
            </a:r>
            <a:endParaRPr lang="it-IT" sz="2000" dirty="0"/>
          </a:p>
          <a:p>
            <a:pPr>
              <a:buFont typeface="Wingdings" charset="2"/>
              <a:buChar char="v"/>
            </a:pPr>
            <a:r>
              <a:rPr lang="it-IT" sz="2000" dirty="0" smtClean="0"/>
              <a:t>Cambiamenti di personalità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 algn="ctr">
              <a:buNone/>
            </a:pPr>
            <a:r>
              <a:rPr lang="it-IT" b="1" i="1" dirty="0" smtClean="0"/>
              <a:t>RISCHIO DI RI-TRAUMATIZZAZIONE</a:t>
            </a:r>
          </a:p>
        </p:txBody>
      </p:sp>
    </p:spTree>
    <p:extLst>
      <p:ext uri="{BB962C8B-B14F-4D97-AF65-F5344CB8AC3E}">
        <p14:creationId xmlns:p14="http://schemas.microsoft.com/office/powerpoint/2010/main" val="901025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900" y="279400"/>
            <a:ext cx="8572500" cy="1217706"/>
          </a:xfrm>
        </p:spPr>
        <p:txBody>
          <a:bodyPr/>
          <a:lstStyle/>
          <a:p>
            <a:r>
              <a:rPr lang="it-IT" sz="4400" b="1" dirty="0"/>
              <a:t>Vulnerabilità e Disagio Psichico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866900"/>
            <a:ext cx="8483600" cy="46736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30000"/>
              </a:lnSpc>
              <a:buNone/>
            </a:pPr>
            <a:r>
              <a:rPr lang="it-IT" dirty="0" smtClean="0"/>
              <a:t>“In realtà quando l’uomo rimane estraneo a ciò che passa nel suo linguaggio, quando non può riconoscere significati umani e vitali nelle produzioni delle sue attività, quando si trova costretto entro le determinazioni economiche e sociali senza poter sentire queste come una patria, allora egli sta vivendo in una cultura che consente il prodursi di patologie”</a:t>
            </a:r>
          </a:p>
          <a:p>
            <a:pPr marL="0" indent="0" algn="r">
              <a:lnSpc>
                <a:spcPct val="130000"/>
              </a:lnSpc>
              <a:buNone/>
            </a:pPr>
            <a:r>
              <a:rPr lang="it-IT" sz="1800" i="1" dirty="0" smtClean="0"/>
              <a:t>                                                 </a:t>
            </a:r>
            <a:r>
              <a:rPr lang="it-IT" sz="2000" i="1" dirty="0" smtClean="0"/>
              <a:t>        </a:t>
            </a:r>
          </a:p>
          <a:p>
            <a:pPr marL="0" indent="0" algn="r">
              <a:lnSpc>
                <a:spcPct val="130000"/>
              </a:lnSpc>
              <a:buNone/>
            </a:pPr>
            <a:r>
              <a:rPr lang="it-IT" sz="2000" i="1" dirty="0" smtClean="0"/>
              <a:t>-</a:t>
            </a:r>
            <a:r>
              <a:rPr lang="it-IT" sz="2000" i="1" dirty="0" err="1" smtClean="0"/>
              <a:t>M.Foucault</a:t>
            </a:r>
            <a:r>
              <a:rPr lang="it-IT" sz="2000" i="1" dirty="0" smtClean="0"/>
              <a:t>: Follia e Psichiatria</a:t>
            </a:r>
            <a:r>
              <a:rPr lang="it-IT" sz="2000" dirty="0" smtClean="0"/>
              <a:t>-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92889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8300" y="79468"/>
            <a:ext cx="8547100" cy="1417638"/>
          </a:xfrm>
        </p:spPr>
        <p:txBody>
          <a:bodyPr/>
          <a:lstStyle/>
          <a:p>
            <a:r>
              <a:rPr lang="it-IT" sz="4400" b="1" dirty="0"/>
              <a:t>Vulnerabilità e Disagio Psichico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8300" y="2070846"/>
            <a:ext cx="8547100" cy="4533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i="1" dirty="0" smtClean="0"/>
              <a:t>CRISI DELLA PRESENZA (De Martino, 1948)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it-IT" i="1" dirty="0" smtClean="0"/>
              <a:t>Condizioni nelle quali l’individuo, al cospetto di particolari eventi o situazioni, sperimenta una incertezza, una crisi radicale del suo essere, del suo esserci, incapace di agire e determinare il suo essere e fare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b="1" i="1" dirty="0" smtClean="0"/>
              <a:t>EFFETTO MIGRANTE ESAUSTO (Bollini P., </a:t>
            </a:r>
            <a:r>
              <a:rPr lang="it-IT" b="1" i="1" dirty="0" err="1" smtClean="0"/>
              <a:t>Siem</a:t>
            </a:r>
            <a:r>
              <a:rPr lang="it-IT" b="1" i="1" dirty="0" smtClean="0"/>
              <a:t> H., 1995)</a:t>
            </a:r>
          </a:p>
          <a:p>
            <a:pPr marL="0" indent="0" algn="ctr">
              <a:buNone/>
            </a:pP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3719463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2100" y="79468"/>
            <a:ext cx="8432800" cy="1417638"/>
          </a:xfrm>
        </p:spPr>
        <p:txBody>
          <a:bodyPr/>
          <a:lstStyle/>
          <a:p>
            <a:r>
              <a:rPr lang="it-IT" sz="4400" b="1" dirty="0"/>
              <a:t>Vulnerabilità e Disagio Psichico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1000" y="1917700"/>
            <a:ext cx="8343900" cy="4576481"/>
          </a:xfrm>
        </p:spPr>
        <p:txBody>
          <a:bodyPr/>
          <a:lstStyle/>
          <a:p>
            <a:pPr marL="0" indent="0">
              <a:buNone/>
            </a:pPr>
            <a:r>
              <a:rPr lang="it-IT" b="1" i="1" dirty="0" smtClean="0"/>
              <a:t>EFFETTO MIGRANTE ESAUSTO (Bollini P., </a:t>
            </a:r>
            <a:r>
              <a:rPr lang="it-IT" b="1" i="1" dirty="0" err="1" smtClean="0"/>
              <a:t>Siem</a:t>
            </a:r>
            <a:r>
              <a:rPr lang="it-IT" b="1" i="1" dirty="0" smtClean="0"/>
              <a:t> H., 1995</a:t>
            </a:r>
            <a:r>
              <a:rPr lang="it-IT" dirty="0" smtClean="0"/>
              <a:t>)</a:t>
            </a:r>
          </a:p>
          <a:p>
            <a:pPr>
              <a:lnSpc>
                <a:spcPct val="140000"/>
              </a:lnSpc>
              <a:buFont typeface="Wingdings" charset="2"/>
              <a:buChar char="v"/>
            </a:pPr>
            <a:r>
              <a:rPr lang="it-IT" dirty="0" smtClean="0"/>
              <a:t>Condizione del nessun dove</a:t>
            </a:r>
          </a:p>
          <a:p>
            <a:pPr>
              <a:lnSpc>
                <a:spcPct val="140000"/>
              </a:lnSpc>
              <a:buFont typeface="Wingdings" charset="2"/>
              <a:buChar char="v"/>
            </a:pPr>
            <a:r>
              <a:rPr lang="it-IT" dirty="0" err="1" smtClean="0"/>
              <a:t>Etichettamento</a:t>
            </a:r>
            <a:endParaRPr lang="it-IT" dirty="0" smtClean="0"/>
          </a:p>
          <a:p>
            <a:pPr>
              <a:lnSpc>
                <a:spcPct val="140000"/>
              </a:lnSpc>
              <a:buFont typeface="Wingdings" charset="2"/>
              <a:buChar char="v"/>
            </a:pPr>
            <a:r>
              <a:rPr lang="it-IT" dirty="0" smtClean="0"/>
              <a:t>Incertezza del proprio stare nel mondo</a:t>
            </a:r>
          </a:p>
          <a:p>
            <a:pPr>
              <a:lnSpc>
                <a:spcPct val="140000"/>
              </a:lnSpc>
              <a:buFont typeface="Wingdings" charset="2"/>
              <a:buChar char="v"/>
            </a:pPr>
            <a:r>
              <a:rPr lang="it-IT" dirty="0" smtClean="0"/>
              <a:t>Perdita della traccia di sé</a:t>
            </a:r>
          </a:p>
          <a:p>
            <a:pPr>
              <a:lnSpc>
                <a:spcPct val="140000"/>
              </a:lnSpc>
              <a:buFont typeface="Wingdings" charset="2"/>
              <a:buChar char="v"/>
            </a:pPr>
            <a:r>
              <a:rPr lang="it-IT" dirty="0" smtClean="0"/>
              <a:t>Biografie a confine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7460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9400" y="279400"/>
            <a:ext cx="8636000" cy="774700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4400" b="1" dirty="0"/>
              <a:t>Vulnerabilità e Disagio </a:t>
            </a:r>
            <a:r>
              <a:rPr lang="it-IT" sz="4400" b="1" dirty="0" smtClean="0"/>
              <a:t>Psichico</a:t>
            </a:r>
            <a:endParaRPr lang="it-IT" sz="4400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326102"/>
              </p:ext>
            </p:extLst>
          </p:nvPr>
        </p:nvGraphicFramePr>
        <p:xfrm>
          <a:off x="279400" y="1981200"/>
          <a:ext cx="8636000" cy="463817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941524"/>
                <a:gridCol w="2074801"/>
                <a:gridCol w="2460675"/>
                <a:gridCol w="2159000"/>
              </a:tblGrid>
              <a:tr h="60960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PRIMA FASE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SECONDA FASE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TERZA FASE</a:t>
                      </a:r>
                      <a:endParaRPr lang="it-IT" sz="2000" dirty="0"/>
                    </a:p>
                  </a:txBody>
                  <a:tcPr/>
                </a:tc>
              </a:tr>
              <a:tr h="1358965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Compito </a:t>
                      </a:r>
                    </a:p>
                    <a:p>
                      <a:r>
                        <a:rPr lang="it-IT" sz="2000" dirty="0" smtClean="0"/>
                        <a:t>Terapeutico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dirty="0" smtClean="0"/>
                        <a:t>Stabilizzazione</a:t>
                      </a:r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dirty="0" smtClean="0"/>
                        <a:t>Testimonianza</a:t>
                      </a:r>
                    </a:p>
                    <a:p>
                      <a:r>
                        <a:rPr lang="it-IT" sz="2000" b="1" dirty="0" smtClean="0"/>
                        <a:t>e memoria</a:t>
                      </a:r>
                      <a:endParaRPr lang="it-I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dirty="0" smtClean="0"/>
                        <a:t>Ricostruzione legami</a:t>
                      </a:r>
                      <a:endParaRPr lang="it-IT" sz="2000" b="1" dirty="0"/>
                    </a:p>
                  </a:txBody>
                  <a:tcPr/>
                </a:tc>
              </a:tr>
              <a:tr h="1358965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Orientamento</a:t>
                      </a:r>
                      <a:r>
                        <a:rPr lang="it-IT" sz="2000" baseline="0" dirty="0" smtClean="0"/>
                        <a:t> tempo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Presente/Passato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Passato/Presente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Presente /futuro</a:t>
                      </a:r>
                      <a:endParaRPr lang="it-IT" sz="2000" dirty="0"/>
                    </a:p>
                  </a:txBody>
                  <a:tcPr/>
                </a:tc>
              </a:tr>
              <a:tr h="787335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Obiettivo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Cura di</a:t>
                      </a:r>
                      <a:r>
                        <a:rPr lang="it-IT" sz="2000" baseline="0" dirty="0" smtClean="0"/>
                        <a:t> sé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Trauma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Relazioni</a:t>
                      </a:r>
                    </a:p>
                    <a:p>
                      <a:endParaRPr lang="it-IT" sz="2000" dirty="0" smtClean="0"/>
                    </a:p>
                    <a:p>
                      <a:endParaRPr lang="it-IT" sz="2000" dirty="0" smtClean="0"/>
                    </a:p>
                    <a:p>
                      <a:r>
                        <a:rPr lang="it-IT" sz="2000" dirty="0" smtClean="0"/>
                        <a:t>     </a:t>
                      </a:r>
                      <a:r>
                        <a:rPr lang="it-IT" sz="1800" b="1" i="1" dirty="0" smtClean="0"/>
                        <a:t>  Da J.L.H.,1992</a:t>
                      </a:r>
                      <a:endParaRPr lang="it-IT" sz="1800" b="1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0057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475</TotalTime>
  <Words>673</Words>
  <Application>Microsoft Macintosh PowerPoint</Application>
  <PresentationFormat>Presentazione su schermo (4:3)</PresentationFormat>
  <Paragraphs>116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Habitat</vt:lpstr>
      <vt:lpstr> Progetto START: Presa in carico e cura del disagio psichico dei migranti RTPI sul territorio Bresciano</vt:lpstr>
      <vt:lpstr>Presa in carico dei migranti RTPI </vt:lpstr>
      <vt:lpstr>Vulnerabilità e Disagio Psichico</vt:lpstr>
      <vt:lpstr>Vulnerabilità e Disagio Psichico</vt:lpstr>
      <vt:lpstr>Vulnerabilità e Disagio Psichico</vt:lpstr>
      <vt:lpstr>Vulnerabilità e Disagio Psichico</vt:lpstr>
      <vt:lpstr>Vulnerabilità e Disagio Psichico</vt:lpstr>
      <vt:lpstr>Vulnerabilità e Disagio Psichico</vt:lpstr>
      <vt:lpstr> Vulnerabilità e Disagio Psichico</vt:lpstr>
      <vt:lpstr>Vulnerabilità e Disagio Psichico</vt:lpstr>
      <vt:lpstr>Vulnerabilità e Disagio Psichico</vt:lpstr>
      <vt:lpstr>La Presa in carico delle RTPI</vt:lpstr>
      <vt:lpstr>La Presa in carico delle migranti RTPI</vt:lpstr>
      <vt:lpstr>Alcune riflessioni</vt:lpstr>
      <vt:lpstr>Alcune riflessioni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Giornata di Studi Periferie della Cura</dc:title>
  <dc:creator>francesca Simonini</dc:creator>
  <cp:lastModifiedBy>francesca Simonini</cp:lastModifiedBy>
  <cp:revision>19</cp:revision>
  <dcterms:created xsi:type="dcterms:W3CDTF">2017-11-29T19:59:12Z</dcterms:created>
  <dcterms:modified xsi:type="dcterms:W3CDTF">2017-11-30T21:23:45Z</dcterms:modified>
</cp:coreProperties>
</file>