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9" r:id="rId2"/>
    <p:sldId id="261" r:id="rId3"/>
    <p:sldId id="263" r:id="rId4"/>
    <p:sldId id="257" r:id="rId5"/>
    <p:sldId id="264" r:id="rId6"/>
    <p:sldId id="268" r:id="rId7"/>
    <p:sldId id="265" r:id="rId8"/>
    <p:sldId id="266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BCF99D-2519-4B04-ABD5-B58471859C66}" type="datetimeFigureOut">
              <a:rPr lang="it-IT" smtClean="0"/>
              <a:pPr/>
              <a:t>01/12/2017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8E49C-9A64-417C-B85B-2AC0C3514EF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8E49C-9A64-417C-B85B-2AC0C3514EF7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A76E-FB92-41AA-A919-42E6551F451B}" type="datetimeFigureOut">
              <a:rPr lang="it-IT" smtClean="0"/>
              <a:pPr/>
              <a:t>01/12/2017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5340-98A0-4D3D-8890-BCA297051A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A76E-FB92-41AA-A919-42E6551F451B}" type="datetimeFigureOut">
              <a:rPr lang="it-IT" smtClean="0"/>
              <a:pPr/>
              <a:t>01/12/2017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5340-98A0-4D3D-8890-BCA297051A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A76E-FB92-41AA-A919-42E6551F451B}" type="datetimeFigureOut">
              <a:rPr lang="it-IT" smtClean="0"/>
              <a:pPr/>
              <a:t>01/12/2017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5340-98A0-4D3D-8890-BCA297051A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A76E-FB92-41AA-A919-42E6551F451B}" type="datetimeFigureOut">
              <a:rPr lang="it-IT" smtClean="0"/>
              <a:pPr/>
              <a:t>01/12/2017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5340-98A0-4D3D-8890-BCA297051A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A76E-FB92-41AA-A919-42E6551F451B}" type="datetimeFigureOut">
              <a:rPr lang="it-IT" smtClean="0"/>
              <a:pPr/>
              <a:t>01/12/2017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5340-98A0-4D3D-8890-BCA297051A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A76E-FB92-41AA-A919-42E6551F451B}" type="datetimeFigureOut">
              <a:rPr lang="it-IT" smtClean="0"/>
              <a:pPr/>
              <a:t>01/12/2017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5340-98A0-4D3D-8890-BCA297051A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A76E-FB92-41AA-A919-42E6551F451B}" type="datetimeFigureOut">
              <a:rPr lang="it-IT" smtClean="0"/>
              <a:pPr/>
              <a:t>01/12/2017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5340-98A0-4D3D-8890-BCA297051A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A76E-FB92-41AA-A919-42E6551F451B}" type="datetimeFigureOut">
              <a:rPr lang="it-IT" smtClean="0"/>
              <a:pPr/>
              <a:t>01/12/2017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5340-98A0-4D3D-8890-BCA297051A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A76E-FB92-41AA-A919-42E6551F451B}" type="datetimeFigureOut">
              <a:rPr lang="it-IT" smtClean="0"/>
              <a:pPr/>
              <a:t>01/12/2017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5340-98A0-4D3D-8890-BCA297051A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A76E-FB92-41AA-A919-42E6551F451B}" type="datetimeFigureOut">
              <a:rPr lang="it-IT" smtClean="0"/>
              <a:pPr/>
              <a:t>01/12/2017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5340-98A0-4D3D-8890-BCA297051A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A76E-FB92-41AA-A919-42E6551F451B}" type="datetimeFigureOut">
              <a:rPr lang="it-IT" smtClean="0"/>
              <a:pPr/>
              <a:t>01/12/2017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5340-98A0-4D3D-8890-BCA297051A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FA76E-FB92-41AA-A919-42E6551F451B}" type="datetimeFigureOut">
              <a:rPr lang="it-IT" smtClean="0"/>
              <a:pPr/>
              <a:t>01/12/2017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05340-98A0-4D3D-8890-BCA297051A4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00FF"/>
                </a:solidFill>
              </a:rPr>
              <a:t>Progetto SPRAR DM </a:t>
            </a:r>
            <a:br>
              <a:rPr lang="it-IT" b="1" dirty="0" smtClean="0">
                <a:solidFill>
                  <a:srgbClr val="0000FF"/>
                </a:solidFill>
              </a:rPr>
            </a:br>
            <a:r>
              <a:rPr lang="it-IT" b="1" dirty="0" smtClean="0">
                <a:solidFill>
                  <a:srgbClr val="0000FF"/>
                </a:solidFill>
              </a:rPr>
              <a:t>  Porto San Giorgio 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1800" b="1" dirty="0" smtClean="0">
                <a:solidFill>
                  <a:schemeClr val="tx1"/>
                </a:solidFill>
                <a:latin typeface="+mj-lt"/>
              </a:rPr>
              <a:t>Periferie della cura </a:t>
            </a:r>
          </a:p>
          <a:p>
            <a:r>
              <a:rPr lang="it-IT" sz="1800" b="1" dirty="0" smtClean="0">
                <a:solidFill>
                  <a:schemeClr val="tx1"/>
                </a:solidFill>
                <a:latin typeface="+mj-lt"/>
              </a:rPr>
              <a:t>Brescia, 1 dicembre 2017</a:t>
            </a:r>
            <a:endParaRPr lang="it-IT" sz="18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" name="Immagin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820494"/>
            <a:ext cx="18827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>
                <a:solidFill>
                  <a:srgbClr val="0000FF"/>
                </a:solidFill>
              </a:rPr>
              <a:t>Il progetto è rivolto </a:t>
            </a:r>
            <a:r>
              <a:rPr lang="it-IT" sz="4000" dirty="0" err="1" smtClean="0">
                <a:solidFill>
                  <a:srgbClr val="0000FF"/>
                </a:solidFill>
              </a:rPr>
              <a:t>a…</a:t>
            </a:r>
            <a:endParaRPr lang="it-IT" sz="4000" dirty="0">
              <a:solidFill>
                <a:srgbClr val="0000FF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3917032"/>
          </a:xfrm>
        </p:spPr>
        <p:txBody>
          <a:bodyPr>
            <a:normAutofit/>
          </a:bodyPr>
          <a:lstStyle/>
          <a:p>
            <a:pPr lvl="0"/>
            <a:r>
              <a:rPr lang="it-IT" sz="2400" b="1" dirty="0" smtClean="0"/>
              <a:t>5 uomini adulti </a:t>
            </a:r>
          </a:p>
          <a:p>
            <a:pPr lvl="0"/>
            <a:r>
              <a:rPr lang="it-IT" sz="2400" b="1" dirty="0" smtClean="0"/>
              <a:t>Richiedenti asilo e/o titolari di protezione internazionale con disagio mentale di carattere psicologico e psichiatrico </a:t>
            </a:r>
          </a:p>
          <a:p>
            <a:pPr lvl="0"/>
            <a:endParaRPr lang="it-IT" sz="2400" b="1" dirty="0" smtClean="0"/>
          </a:p>
          <a:p>
            <a:pPr lvl="0">
              <a:buNone/>
            </a:pPr>
            <a:r>
              <a:rPr lang="it-IT" sz="2400" b="1" dirty="0" smtClean="0">
                <a:solidFill>
                  <a:srgbClr val="0000FF"/>
                </a:solidFill>
              </a:rPr>
              <a:t>      _______________________________________________</a:t>
            </a:r>
          </a:p>
          <a:p>
            <a:pPr lvl="0"/>
            <a:endParaRPr lang="it-IT" sz="2400" b="1" dirty="0" smtClean="0"/>
          </a:p>
          <a:p>
            <a:pPr lvl="0" algn="ctr">
              <a:buNone/>
            </a:pPr>
            <a:r>
              <a:rPr lang="it-IT" sz="2400" b="1" dirty="0" smtClean="0"/>
              <a:t>disturbi della percezione, del pensiero, dell’umore, degli affetti, del comportamento, e/o delle relazioni aventi rilevanza clinica </a:t>
            </a:r>
            <a:endParaRPr lang="it-IT" sz="2400" dirty="0" smtClean="0"/>
          </a:p>
          <a:p>
            <a:pPr>
              <a:buNone/>
            </a:pPr>
            <a:endParaRPr lang="it-IT" dirty="0"/>
          </a:p>
        </p:txBody>
      </p:sp>
      <p:pic>
        <p:nvPicPr>
          <p:cNvPr id="4" name="Immagin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64510"/>
            <a:ext cx="18827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0000FF"/>
                </a:solidFill>
              </a:rPr>
              <a:t/>
            </a:r>
            <a:br>
              <a:rPr lang="it-IT" dirty="0" smtClean="0">
                <a:solidFill>
                  <a:srgbClr val="0000FF"/>
                </a:solidFill>
              </a:rPr>
            </a:br>
            <a:r>
              <a:rPr lang="it-IT" dirty="0" smtClean="0">
                <a:solidFill>
                  <a:srgbClr val="0000FF"/>
                </a:solidFill>
              </a:rPr>
              <a:t>Il Protocollo con l’</a:t>
            </a:r>
            <a:r>
              <a:rPr lang="it-IT" dirty="0" err="1" smtClean="0">
                <a:solidFill>
                  <a:srgbClr val="0000FF"/>
                </a:solidFill>
              </a:rPr>
              <a:t>Asur</a:t>
            </a:r>
            <a:r>
              <a:rPr lang="it-IT" dirty="0" smtClean="0">
                <a:solidFill>
                  <a:srgbClr val="0000FF"/>
                </a:solidFill>
              </a:rPr>
              <a:t> AV 4 Fermo DSM e SERD</a:t>
            </a:r>
            <a:br>
              <a:rPr lang="it-IT" dirty="0" smtClean="0">
                <a:solidFill>
                  <a:srgbClr val="0000FF"/>
                </a:solidFill>
              </a:rPr>
            </a:br>
            <a:r>
              <a:rPr lang="it-IT" sz="1800" dirty="0" smtClean="0">
                <a:solidFill>
                  <a:srgbClr val="0000FF"/>
                </a:solidFill>
              </a:rPr>
              <a:t>individuazione di percorsi di cura ed integrazione rivolti ai cittadini in carico al progetto</a:t>
            </a:r>
            <a:endParaRPr lang="it-IT" sz="1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it-IT" sz="1600" u="sng" dirty="0" smtClean="0"/>
          </a:p>
          <a:p>
            <a:pPr>
              <a:buNone/>
            </a:pPr>
            <a:endParaRPr lang="it-IT" sz="1600" u="sng" dirty="0" smtClean="0"/>
          </a:p>
          <a:p>
            <a:pPr>
              <a:buNone/>
            </a:pPr>
            <a:r>
              <a:rPr lang="it-IT" sz="1600" u="sng" dirty="0" smtClean="0"/>
              <a:t>Premessa:</a:t>
            </a:r>
            <a:r>
              <a:rPr lang="it-IT" sz="1600" dirty="0" smtClean="0"/>
              <a:t> </a:t>
            </a:r>
            <a:r>
              <a:rPr lang="it-IT" sz="1600" i="1" dirty="0" smtClean="0"/>
              <a:t>considerati i destinatari, gli interventi necessitano di una forte integrazione con il DSM ed il SERD sia per le logiche che le modalità di azione </a:t>
            </a:r>
          </a:p>
          <a:p>
            <a:pPr>
              <a:buNone/>
            </a:pPr>
            <a:r>
              <a:rPr lang="it-IT" sz="1600" dirty="0" smtClean="0"/>
              <a:t>					</a:t>
            </a:r>
            <a:r>
              <a:rPr lang="it-IT" sz="1600" dirty="0" smtClean="0">
                <a:solidFill>
                  <a:srgbClr val="0000FF"/>
                </a:solidFill>
              </a:rPr>
              <a:t>OBIETTIVI </a:t>
            </a:r>
          </a:p>
          <a:p>
            <a:pPr>
              <a:buNone/>
            </a:pPr>
            <a:endParaRPr lang="it-IT" sz="1600" dirty="0" smtClean="0"/>
          </a:p>
          <a:p>
            <a:pPr>
              <a:buFont typeface="Wingdings" pitchFamily="2" charset="2"/>
              <a:buChar char="Ø"/>
            </a:pPr>
            <a:r>
              <a:rPr lang="it-IT" sz="1600" dirty="0" smtClean="0"/>
              <a:t>definire modalità operative di coordinamento socio-sanitario  per monitorare ed aggiornare costantemente le situazioni in carico </a:t>
            </a:r>
          </a:p>
          <a:p>
            <a:pPr>
              <a:buFont typeface="Wingdings" pitchFamily="2" charset="2"/>
              <a:buChar char="Ø"/>
            </a:pPr>
            <a:r>
              <a:rPr lang="it-IT" sz="1600" dirty="0" smtClean="0"/>
              <a:t>individuare figure di raccordo: interna all’equipe del progetto e referente del DSM per la gestione dei casi</a:t>
            </a:r>
          </a:p>
          <a:p>
            <a:pPr>
              <a:buFont typeface="Wingdings" pitchFamily="2" charset="2"/>
              <a:buChar char="Ø"/>
            </a:pPr>
            <a:r>
              <a:rPr lang="it-IT" sz="1600" dirty="0" smtClean="0"/>
              <a:t>promuovere una strategia sperimentale di rete sul territorio per realizzare sinergie mirate a migliorare la qualità dei servizi offerti </a:t>
            </a:r>
          </a:p>
          <a:p>
            <a:pPr>
              <a:buFont typeface="Wingdings" pitchFamily="2" charset="2"/>
              <a:buChar char="Ø"/>
            </a:pPr>
            <a:r>
              <a:rPr lang="it-IT" sz="1600" dirty="0" smtClean="0"/>
              <a:t>offrire opportunità formative, aggiornamento, supervisione e sensibilizzazione</a:t>
            </a:r>
          </a:p>
          <a:p>
            <a:pPr>
              <a:buFont typeface="Wingdings" pitchFamily="2" charset="2"/>
              <a:buChar char="Ø"/>
            </a:pPr>
            <a:r>
              <a:rPr lang="it-IT" sz="1600" dirty="0" smtClean="0"/>
              <a:t>affrontare le situazioni tenendo conto della specificità dei destinatari dell’intervento attraverso una risposta multidisciplinare e integrata di tipo clinico, assistenziale, relazionale e di integrazione sociale </a:t>
            </a:r>
          </a:p>
          <a:p>
            <a:pPr>
              <a:buFont typeface="Wingdings" pitchFamily="2" charset="2"/>
              <a:buChar char="Ø"/>
            </a:pPr>
            <a:r>
              <a:rPr lang="it-IT" sz="1600" dirty="0" smtClean="0"/>
              <a:t>favorire agli operatori dell’equipe la partecipazione ad incontri organizzati e gestiti dal DSM </a:t>
            </a:r>
          </a:p>
          <a:p>
            <a:pPr>
              <a:buNone/>
            </a:pPr>
            <a:endParaRPr lang="it-IT" sz="1600" dirty="0" smtClean="0"/>
          </a:p>
          <a:p>
            <a:pPr>
              <a:buNone/>
            </a:pPr>
            <a:endParaRPr lang="it-IT" sz="1600" dirty="0"/>
          </a:p>
        </p:txBody>
      </p:sp>
      <p:pic>
        <p:nvPicPr>
          <p:cNvPr id="4" name="Immagin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49280"/>
            <a:ext cx="18827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0000FF"/>
                </a:solidFill>
              </a:rPr>
              <a:t>Servizio di psichiatria territoriale </a:t>
            </a:r>
            <a:br>
              <a:rPr lang="it-IT" sz="3200" b="1" dirty="0" smtClean="0">
                <a:solidFill>
                  <a:srgbClr val="0000FF"/>
                </a:solidFill>
              </a:rPr>
            </a:br>
            <a:r>
              <a:rPr lang="it-IT" sz="3200" b="1" dirty="0" smtClean="0">
                <a:solidFill>
                  <a:srgbClr val="0000FF"/>
                </a:solidFill>
              </a:rPr>
              <a:t>e progetto </a:t>
            </a:r>
            <a:r>
              <a:rPr lang="it-IT" sz="3200" b="1" dirty="0" err="1" smtClean="0">
                <a:solidFill>
                  <a:srgbClr val="0000FF"/>
                </a:solidFill>
              </a:rPr>
              <a:t>Sprar</a:t>
            </a:r>
            <a:r>
              <a:rPr lang="it-IT" sz="3200" b="1" dirty="0" smtClean="0">
                <a:solidFill>
                  <a:srgbClr val="0000FF"/>
                </a:solidFill>
              </a:rPr>
              <a:t> DM Porto San Giorgio </a:t>
            </a:r>
            <a:endParaRPr lang="it-IT" sz="3200" b="1" dirty="0">
              <a:solidFill>
                <a:srgbClr val="0000FF"/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Cosa ha funzionato …..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it-IT" sz="1600" dirty="0" smtClean="0"/>
              <a:t>Partecipazione attiva del personale del DSM  ad eventi formativi organizzati</a:t>
            </a:r>
          </a:p>
          <a:p>
            <a:pPr>
              <a:buFont typeface="Wingdings" pitchFamily="2" charset="2"/>
              <a:buChar char="§"/>
            </a:pPr>
            <a:r>
              <a:rPr lang="it-IT" sz="1600" dirty="0" smtClean="0"/>
              <a:t>Disponibilità a formazione continua </a:t>
            </a:r>
          </a:p>
          <a:p>
            <a:pPr>
              <a:buFont typeface="Wingdings" pitchFamily="2" charset="2"/>
              <a:buChar char="§"/>
            </a:pPr>
            <a:r>
              <a:rPr lang="it-IT" sz="1600" dirty="0" smtClean="0"/>
              <a:t>Attenzione crescente al servizio con definizione di ulteriore referente medico</a:t>
            </a:r>
          </a:p>
          <a:p>
            <a:pPr>
              <a:buFont typeface="Wingdings" pitchFamily="2" charset="2"/>
              <a:buChar char="§"/>
            </a:pPr>
            <a:r>
              <a:rPr lang="it-IT" sz="1600" dirty="0" smtClean="0"/>
              <a:t>Consolidamento delle modalità di raccordo</a:t>
            </a:r>
          </a:p>
          <a:p>
            <a:pPr>
              <a:buFont typeface="Wingdings" pitchFamily="2" charset="2"/>
              <a:buChar char="§"/>
            </a:pPr>
            <a:r>
              <a:rPr lang="it-IT" sz="1600" dirty="0" smtClean="0"/>
              <a:t>Disponibilità a momenti di confronto sulla gestione dei casi sia durante la permanenza nel progetto che all’uscita </a:t>
            </a:r>
          </a:p>
          <a:p>
            <a:pPr>
              <a:buFont typeface="Wingdings" pitchFamily="2" charset="2"/>
              <a:buChar char="§"/>
            </a:pPr>
            <a:endParaRPr lang="it-IT" sz="1600" dirty="0" smtClean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smtClean="0"/>
              <a:t>Criticità </a:t>
            </a:r>
            <a:r>
              <a:rPr lang="it-IT" dirty="0" err="1" smtClean="0"/>
              <a:t>emerse…</a:t>
            </a:r>
            <a:r>
              <a:rPr lang="it-IT" dirty="0" smtClean="0"/>
              <a:t>..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it-IT" sz="1600" dirty="0" smtClean="0"/>
              <a:t>Scarsità di personale preparato in </a:t>
            </a:r>
            <a:r>
              <a:rPr lang="it-IT" sz="1600" dirty="0" err="1" smtClean="0"/>
              <a:t>etnopsi</a:t>
            </a:r>
            <a:endParaRPr lang="it-IT" sz="1600" dirty="0" smtClean="0"/>
          </a:p>
          <a:p>
            <a:r>
              <a:rPr lang="it-IT" sz="1600" dirty="0" smtClean="0"/>
              <a:t>Scarsità di personale  (medici, educatori, assistenti sociali, </a:t>
            </a:r>
            <a:r>
              <a:rPr lang="it-IT" sz="1600" dirty="0" err="1" smtClean="0"/>
              <a:t>etc</a:t>
            </a:r>
            <a:r>
              <a:rPr lang="it-IT" sz="1600" dirty="0" smtClean="0"/>
              <a:t>..) di sesso maschile</a:t>
            </a:r>
          </a:p>
          <a:p>
            <a:r>
              <a:rPr lang="it-IT" sz="1600" dirty="0" smtClean="0"/>
              <a:t>Strumenti diagnostici inadeguati  (DSM5)</a:t>
            </a:r>
          </a:p>
          <a:p>
            <a:endParaRPr lang="it-IT" sz="1600" dirty="0" smtClean="0"/>
          </a:p>
          <a:p>
            <a:pPr>
              <a:buNone/>
            </a:pPr>
            <a:endParaRPr lang="it-IT" sz="1600" dirty="0" smtClean="0"/>
          </a:p>
          <a:p>
            <a:pPr>
              <a:buNone/>
            </a:pPr>
            <a:endParaRPr lang="it-IT" sz="1600" dirty="0" smtClean="0"/>
          </a:p>
          <a:p>
            <a:pPr>
              <a:buNone/>
            </a:pPr>
            <a:r>
              <a:rPr lang="it-IT" sz="1600" b="1" i="1" dirty="0" smtClean="0"/>
              <a:t>GENERALI</a:t>
            </a:r>
          </a:p>
          <a:p>
            <a:r>
              <a:rPr lang="it-IT" sz="1600" dirty="0" smtClean="0"/>
              <a:t>Scarsità di personale medico ed elevata mole di lavoro</a:t>
            </a:r>
          </a:p>
          <a:p>
            <a:r>
              <a:rPr lang="it-IT" sz="1600" dirty="0" smtClean="0"/>
              <a:t>Lunghi tempi di attesa prima della prestazione </a:t>
            </a:r>
          </a:p>
          <a:p>
            <a:r>
              <a:rPr lang="it-IT" sz="1600" dirty="0" smtClean="0"/>
              <a:t>DOPO SPRAR?                        Scarsità di risorse economiche e di strutture </a:t>
            </a:r>
          </a:p>
        </p:txBody>
      </p:sp>
      <p:pic>
        <p:nvPicPr>
          <p:cNvPr id="8" name="Immagin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0953" y="6036518"/>
            <a:ext cx="18827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reccia a destra 9"/>
          <p:cNvSpPr/>
          <p:nvPr/>
        </p:nvSpPr>
        <p:spPr>
          <a:xfrm>
            <a:off x="6300192" y="5661248"/>
            <a:ext cx="97840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00FF"/>
                </a:solidFill>
              </a:rPr>
              <a:t>Coordinamento, connessione, sinergie con i Servizi Territoriali</a:t>
            </a:r>
            <a:endParaRPr lang="it-IT" b="1" dirty="0">
              <a:solidFill>
                <a:srgbClr val="0000FF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		 </a:t>
            </a:r>
            <a:r>
              <a:rPr lang="it-IT" sz="2400" i="1" u="sng" dirty="0" smtClean="0"/>
              <a:t>Servizi psichiatrici territoriali gestiti da cooperative locali </a:t>
            </a:r>
          </a:p>
          <a:p>
            <a:pPr>
              <a:buNone/>
            </a:pPr>
            <a:r>
              <a:rPr lang="it-IT" dirty="0" smtClean="0"/>
              <a:t>  </a:t>
            </a:r>
            <a:r>
              <a:rPr lang="it-IT" sz="1800" dirty="0" smtClean="0"/>
              <a:t>Struttura Residenziale Riabilitativa “La Rugiada”; Gruppi appartamento “La Rondine”; Servizio Sollievo Ambito Sociale </a:t>
            </a:r>
            <a:r>
              <a:rPr lang="it-IT" sz="1800" dirty="0" err="1" smtClean="0"/>
              <a:t>XIX</a:t>
            </a:r>
            <a:r>
              <a:rPr lang="it-IT" sz="1800" dirty="0" smtClean="0"/>
              <a:t> e </a:t>
            </a:r>
            <a:r>
              <a:rPr lang="it-IT" sz="1800" dirty="0" err="1" smtClean="0"/>
              <a:t>XX</a:t>
            </a:r>
            <a:endParaRPr lang="it-IT" dirty="0" smtClean="0"/>
          </a:p>
          <a:p>
            <a:pPr>
              <a:buNone/>
            </a:pPr>
            <a:r>
              <a:rPr lang="it-IT" i="1" dirty="0" smtClean="0"/>
              <a:t>		</a:t>
            </a:r>
            <a:r>
              <a:rPr lang="it-IT" sz="2400" i="1" u="sng" dirty="0" smtClean="0"/>
              <a:t>Lavoro sul territorio </a:t>
            </a:r>
          </a:p>
          <a:p>
            <a:pPr>
              <a:buNone/>
            </a:pPr>
            <a:r>
              <a:rPr lang="it-IT" sz="1800" i="1" dirty="0" smtClean="0"/>
              <a:t>Prossimità con il vicinato e comunità locale; condivisione di obiettivi e attività con altre organizzazioni; accordi e convenzioni con enti territoriali </a:t>
            </a:r>
          </a:p>
          <a:p>
            <a:pPr>
              <a:buNone/>
            </a:pPr>
            <a:endParaRPr lang="it-IT" sz="1800" i="1" dirty="0" smtClean="0"/>
          </a:p>
          <a:p>
            <a:pPr>
              <a:buNone/>
            </a:pPr>
            <a:r>
              <a:rPr lang="it-IT" sz="1800" i="1" dirty="0" smtClean="0"/>
              <a:t>		</a:t>
            </a:r>
            <a:r>
              <a:rPr lang="it-IT" sz="2400" i="1" u="sng" dirty="0" smtClean="0"/>
              <a:t>Altri Enti </a:t>
            </a:r>
          </a:p>
          <a:p>
            <a:pPr>
              <a:buNone/>
            </a:pPr>
            <a:r>
              <a:rPr lang="it-IT" sz="1800" i="1" dirty="0" smtClean="0"/>
              <a:t>Centro </a:t>
            </a:r>
            <a:r>
              <a:rPr lang="it-IT" sz="1800" i="1" dirty="0" err="1" smtClean="0"/>
              <a:t>Frantz</a:t>
            </a:r>
            <a:r>
              <a:rPr lang="it-IT" sz="1800" i="1" dirty="0" smtClean="0"/>
              <a:t> </a:t>
            </a:r>
            <a:r>
              <a:rPr lang="it-IT" sz="1800" i="1" dirty="0" err="1" smtClean="0"/>
              <a:t>Fanon</a:t>
            </a:r>
            <a:r>
              <a:rPr lang="it-IT" sz="1800" i="1" dirty="0" smtClean="0"/>
              <a:t> Torino: formazione e supervisione </a:t>
            </a:r>
          </a:p>
          <a:p>
            <a:pPr>
              <a:buNone/>
            </a:pPr>
            <a:r>
              <a:rPr lang="it-IT" sz="1800" i="1" dirty="0" smtClean="0"/>
              <a:t>Associazione Medici contro la tortura Roma: area medicina legale </a:t>
            </a:r>
            <a:endParaRPr lang="it-IT" sz="1800" dirty="0"/>
          </a:p>
        </p:txBody>
      </p:sp>
      <p:sp>
        <p:nvSpPr>
          <p:cNvPr id="4" name="Freccia a destra 3"/>
          <p:cNvSpPr/>
          <p:nvPr/>
        </p:nvSpPr>
        <p:spPr>
          <a:xfrm>
            <a:off x="395536" y="177281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/>
          <p:cNvSpPr/>
          <p:nvPr/>
        </p:nvSpPr>
        <p:spPr>
          <a:xfrm>
            <a:off x="395536" y="306896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5"/>
          <p:cNvSpPr/>
          <p:nvPr/>
        </p:nvSpPr>
        <p:spPr>
          <a:xfrm>
            <a:off x="425240" y="45091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Immagin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49280"/>
            <a:ext cx="18827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 dirty="0" smtClean="0">
                <a:solidFill>
                  <a:srgbClr val="0000FF"/>
                </a:solidFill>
              </a:rPr>
              <a:t>L’appartamento del progetto </a:t>
            </a:r>
            <a:r>
              <a:rPr lang="it-IT" dirty="0" smtClean="0">
                <a:solidFill>
                  <a:srgbClr val="0000FF"/>
                </a:solidFill>
              </a:rPr>
              <a:t>SPRAR DM di Porto San Giorgio 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endParaRPr lang="it-IT" dirty="0" smtClean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z="1600" dirty="0" err="1" smtClean="0"/>
              <a:t>Riacquisizione</a:t>
            </a:r>
            <a:r>
              <a:rPr lang="it-IT" sz="1600" dirty="0" smtClean="0"/>
              <a:t> del ruolo sociale dell’individuo</a:t>
            </a:r>
          </a:p>
          <a:p>
            <a:r>
              <a:rPr lang="it-IT" sz="1600" dirty="0" smtClean="0"/>
              <a:t>Creazione impianto relazionale (sul territorio, con il vicinato)</a:t>
            </a:r>
          </a:p>
          <a:p>
            <a:endParaRPr lang="it-IT" sz="1600" dirty="0" smtClean="0"/>
          </a:p>
          <a:p>
            <a:endParaRPr lang="it-IT" sz="1600" dirty="0" smtClean="0"/>
          </a:p>
          <a:p>
            <a:endParaRPr lang="it-IT" sz="1600" dirty="0" smtClean="0"/>
          </a:p>
          <a:p>
            <a:endParaRPr lang="it-IT" sz="1600" dirty="0" smtClean="0"/>
          </a:p>
          <a:p>
            <a:endParaRPr lang="it-IT" sz="1600" dirty="0" smtClean="0"/>
          </a:p>
          <a:p>
            <a:pPr algn="ctr">
              <a:buNone/>
            </a:pPr>
            <a:r>
              <a:rPr lang="it-IT" sz="1600" dirty="0" smtClean="0"/>
              <a:t>Appartamento al centro del paese</a:t>
            </a:r>
            <a:endParaRPr lang="it-IT" sz="1600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it-IT" sz="1600" dirty="0" smtClean="0"/>
              <a:t>Promuovere sviluppo autonomia progressiva </a:t>
            </a:r>
          </a:p>
          <a:p>
            <a:r>
              <a:rPr lang="it-IT" sz="1600" dirty="0" smtClean="0"/>
              <a:t>Promuovere sviluppo </a:t>
            </a:r>
            <a:r>
              <a:rPr lang="it-IT" sz="1600" dirty="0" err="1" smtClean="0"/>
              <a:t>gruppalità</a:t>
            </a:r>
            <a:r>
              <a:rPr lang="it-IT" sz="1600" dirty="0" smtClean="0"/>
              <a:t> organizzata </a:t>
            </a:r>
          </a:p>
          <a:p>
            <a:endParaRPr lang="it-IT" sz="1600" dirty="0" smtClean="0"/>
          </a:p>
          <a:p>
            <a:endParaRPr lang="it-IT" sz="1600" dirty="0" smtClean="0"/>
          </a:p>
          <a:p>
            <a:endParaRPr lang="it-IT" sz="1600" dirty="0" smtClean="0"/>
          </a:p>
          <a:p>
            <a:endParaRPr lang="it-IT" sz="1600" dirty="0" smtClean="0"/>
          </a:p>
          <a:p>
            <a:endParaRPr lang="it-IT" sz="1600" dirty="0" smtClean="0"/>
          </a:p>
          <a:p>
            <a:pPr algn="ctr">
              <a:buNone/>
            </a:pPr>
            <a:r>
              <a:rPr lang="it-IT" sz="1600" dirty="0" smtClean="0"/>
              <a:t>Ufficio all’interno dell’appartamento con presenza continuata dell’operatore</a:t>
            </a:r>
          </a:p>
        </p:txBody>
      </p:sp>
      <p:sp>
        <p:nvSpPr>
          <p:cNvPr id="8" name="Freccia in giù 7"/>
          <p:cNvSpPr/>
          <p:nvPr/>
        </p:nvSpPr>
        <p:spPr>
          <a:xfrm>
            <a:off x="2411760" y="357301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in giù 8"/>
          <p:cNvSpPr/>
          <p:nvPr/>
        </p:nvSpPr>
        <p:spPr>
          <a:xfrm>
            <a:off x="6319616" y="34290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49280"/>
            <a:ext cx="18827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rgbClr val="0000FF"/>
                </a:solidFill>
              </a:rPr>
              <a:t>IL LAVORO DELL’EQUIPE </a:t>
            </a:r>
            <a:endParaRPr lang="it-IT" b="1" i="1" dirty="0">
              <a:solidFill>
                <a:srgbClr val="0000FF"/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r>
              <a:rPr lang="it-IT" i="1" dirty="0" smtClean="0">
                <a:solidFill>
                  <a:srgbClr val="0000FF"/>
                </a:solidFill>
              </a:rPr>
              <a:t>Le modalità </a:t>
            </a:r>
            <a:endParaRPr lang="it-IT" i="1" dirty="0">
              <a:solidFill>
                <a:srgbClr val="0000FF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1600" b="1" dirty="0" smtClean="0"/>
              <a:t>Invio da parte del Servizio Centrale della richiesta di inserimento e della documentazione</a:t>
            </a:r>
          </a:p>
          <a:p>
            <a:endParaRPr lang="it-IT" sz="1600" b="1" dirty="0" smtClean="0"/>
          </a:p>
          <a:p>
            <a:r>
              <a:rPr lang="it-IT" sz="1600" b="1" dirty="0" smtClean="0"/>
              <a:t>Valutazione del caso : </a:t>
            </a:r>
          </a:p>
          <a:p>
            <a:pPr marL="342900" lvl="6" indent="-342900">
              <a:buNone/>
            </a:pPr>
            <a:r>
              <a:rPr lang="it-IT" sz="1400" dirty="0" smtClean="0"/>
              <a:t>Funzionalità del nostro progetto (per tipologia progetto e servizi territoriali)</a:t>
            </a:r>
          </a:p>
          <a:p>
            <a:pPr marL="342900" lvl="6" indent="-342900">
              <a:buFont typeface="Wingdings" pitchFamily="2" charset="2"/>
              <a:buChar char="ü"/>
            </a:pPr>
            <a:r>
              <a:rPr lang="it-IT" sz="1200" dirty="0" smtClean="0"/>
              <a:t>Presenza di basi per avviare un graduale percorso di autonomia </a:t>
            </a:r>
          </a:p>
          <a:p>
            <a:pPr marL="342900" lvl="6" indent="-342900">
              <a:buFont typeface="Wingdings" pitchFamily="2" charset="2"/>
              <a:buChar char="ü"/>
            </a:pPr>
            <a:r>
              <a:rPr lang="it-IT" sz="1200" dirty="0" smtClean="0"/>
              <a:t> Presenza di patologie croniche </a:t>
            </a:r>
          </a:p>
          <a:p>
            <a:pPr marL="342900" lvl="6" indent="-342900">
              <a:buFont typeface="Wingdings" pitchFamily="2" charset="2"/>
              <a:buChar char="ü"/>
            </a:pPr>
            <a:r>
              <a:rPr lang="it-IT" sz="1200" dirty="0" smtClean="0"/>
              <a:t> Presenza di doppia diagnosi </a:t>
            </a:r>
          </a:p>
          <a:p>
            <a:pPr marL="342900" lvl="6" indent="-342900">
              <a:buFont typeface="Wingdings" pitchFamily="2" charset="2"/>
              <a:buChar char="ü"/>
            </a:pPr>
            <a:r>
              <a:rPr lang="it-IT" sz="1200" dirty="0" smtClean="0"/>
              <a:t> Analisi del gruppo presente</a:t>
            </a:r>
            <a:r>
              <a:rPr lang="it-IT" sz="1400" dirty="0" smtClean="0"/>
              <a:t> </a:t>
            </a:r>
          </a:p>
          <a:p>
            <a:pPr marL="342900" lvl="6" indent="-342900">
              <a:buFont typeface="Wingdings" pitchFamily="2" charset="2"/>
              <a:buChar char="ü"/>
            </a:pPr>
            <a:endParaRPr lang="it-IT" sz="1400" dirty="0" smtClean="0"/>
          </a:p>
          <a:p>
            <a:pPr marL="342900" lvl="6" indent="-342900">
              <a:buNone/>
            </a:pPr>
            <a:r>
              <a:rPr lang="it-IT" sz="1100" b="1" dirty="0" smtClean="0">
                <a:solidFill>
                  <a:srgbClr val="FF0000"/>
                </a:solidFill>
              </a:rPr>
              <a:t>CRITICITA’: valutazioni fatte solo su base documentale </a:t>
            </a:r>
          </a:p>
          <a:p>
            <a:pPr marL="342900" lvl="6" indent="-342900">
              <a:buNone/>
            </a:pPr>
            <a:endParaRPr lang="it-IT" sz="1100" b="1" dirty="0" smtClean="0">
              <a:solidFill>
                <a:srgbClr val="FF0000"/>
              </a:solidFill>
            </a:endParaRPr>
          </a:p>
          <a:p>
            <a:pPr marL="342900" lvl="6" indent="-342900"/>
            <a:r>
              <a:rPr lang="it-IT" b="1" dirty="0" smtClean="0">
                <a:solidFill>
                  <a:srgbClr val="000000"/>
                </a:solidFill>
              </a:rPr>
              <a:t>Raccordo con DSM </a:t>
            </a:r>
          </a:p>
          <a:p>
            <a:pPr marL="342900" lvl="6" indent="-342900">
              <a:buNone/>
            </a:pPr>
            <a:endParaRPr lang="it-IT" sz="1000" b="1" dirty="0" smtClean="0">
              <a:solidFill>
                <a:srgbClr val="000000"/>
              </a:solidFill>
            </a:endParaRPr>
          </a:p>
          <a:p>
            <a:pPr marL="342900" lvl="6" indent="-342900"/>
            <a:r>
              <a:rPr lang="it-IT" b="1" dirty="0" smtClean="0">
                <a:solidFill>
                  <a:srgbClr val="000000"/>
                </a:solidFill>
              </a:rPr>
              <a:t>Raccordo con psicologa interna </a:t>
            </a:r>
          </a:p>
          <a:p>
            <a:pPr marL="342900" lvl="6" indent="-342900">
              <a:buNone/>
            </a:pPr>
            <a:endParaRPr lang="it-IT" sz="800" b="1" dirty="0" smtClean="0">
              <a:solidFill>
                <a:srgbClr val="000000"/>
              </a:solidFill>
            </a:endParaRPr>
          </a:p>
          <a:p>
            <a:pPr marL="342900" lvl="6" indent="-342900" algn="ctr">
              <a:buNone/>
            </a:pPr>
            <a:r>
              <a:rPr lang="it-IT" b="1" dirty="0" smtClean="0">
                <a:solidFill>
                  <a:srgbClr val="000000"/>
                </a:solidFill>
              </a:rPr>
              <a:t>La scommessa della relazione</a:t>
            </a:r>
            <a:endParaRPr lang="it-IT" sz="1500" b="1" dirty="0" smtClean="0">
              <a:solidFill>
                <a:srgbClr val="000000"/>
              </a:solidFill>
            </a:endParaRPr>
          </a:p>
          <a:p>
            <a:pPr marL="342900" lvl="6" indent="-342900">
              <a:buNone/>
            </a:pPr>
            <a:endParaRPr lang="it-IT" sz="1400" b="1" dirty="0" smtClean="0">
              <a:solidFill>
                <a:srgbClr val="000000"/>
              </a:solidFill>
            </a:endParaRPr>
          </a:p>
          <a:p>
            <a:pPr marL="342900" lvl="6" indent="-342900">
              <a:buNone/>
            </a:pPr>
            <a:endParaRPr lang="it-IT" sz="1100" b="1" dirty="0" smtClean="0">
              <a:solidFill>
                <a:srgbClr val="FF0000"/>
              </a:solidFill>
            </a:endParaRPr>
          </a:p>
          <a:p>
            <a:pPr marL="342900" lvl="6" indent="-342900">
              <a:buNone/>
            </a:pPr>
            <a:endParaRPr lang="it-IT" sz="1100" dirty="0" smtClean="0"/>
          </a:p>
          <a:p>
            <a:pPr marL="342900" lvl="6" indent="-342900">
              <a:buFont typeface="Wingdings" pitchFamily="2" charset="2"/>
              <a:buChar char="ü"/>
            </a:pPr>
            <a:endParaRPr lang="it-IT" sz="1100" dirty="0" smtClean="0"/>
          </a:p>
          <a:p>
            <a:pPr marL="342900" lvl="6" indent="-342900">
              <a:buFont typeface="Wingdings" pitchFamily="2" charset="2"/>
              <a:buChar char="ü"/>
            </a:pPr>
            <a:endParaRPr lang="it-IT" sz="1100" dirty="0" smtClean="0"/>
          </a:p>
          <a:p>
            <a:pPr marL="342900" lvl="6" indent="-342900">
              <a:buNone/>
            </a:pPr>
            <a:endParaRPr lang="it-IT" sz="1100" dirty="0" smtClean="0"/>
          </a:p>
          <a:p>
            <a:pPr marL="342900" lvl="6" indent="-342900">
              <a:buNone/>
            </a:pPr>
            <a:endParaRPr lang="it-IT" sz="800" dirty="0" smtClean="0"/>
          </a:p>
          <a:p>
            <a:pPr>
              <a:buNone/>
            </a:pPr>
            <a:endParaRPr lang="it-IT" sz="1600" dirty="0" smtClean="0"/>
          </a:p>
          <a:p>
            <a:pPr lvl="6">
              <a:buNone/>
            </a:pPr>
            <a:endParaRPr lang="it-IT" sz="800" dirty="0" smtClean="0"/>
          </a:p>
          <a:p>
            <a:pPr lvl="6">
              <a:buNone/>
            </a:pPr>
            <a:endParaRPr lang="it-IT" sz="800" dirty="0" smtClean="0"/>
          </a:p>
          <a:p>
            <a:pPr lvl="6">
              <a:buNone/>
            </a:pPr>
            <a:endParaRPr lang="it-IT" sz="800" dirty="0" smtClean="0"/>
          </a:p>
          <a:p>
            <a:pPr lvl="6">
              <a:buNone/>
            </a:pPr>
            <a:endParaRPr lang="it-IT" sz="800" dirty="0" smtClean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i="1" dirty="0" smtClean="0">
                <a:solidFill>
                  <a:srgbClr val="0000FF"/>
                </a:solidFill>
              </a:rPr>
              <a:t>Gli strumenti </a:t>
            </a:r>
            <a:endParaRPr lang="it-IT" i="1" dirty="0">
              <a:solidFill>
                <a:srgbClr val="0000FF"/>
              </a:solidFill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it-IT" sz="1600" dirty="0" smtClean="0"/>
              <a:t>L’affiancamento in attività individuali e collettive </a:t>
            </a:r>
          </a:p>
          <a:p>
            <a:endParaRPr lang="it-IT" sz="1600" dirty="0" smtClean="0"/>
          </a:p>
          <a:p>
            <a:r>
              <a:rPr lang="it-IT" sz="1600" dirty="0" smtClean="0"/>
              <a:t>I colloqui individuali </a:t>
            </a:r>
          </a:p>
          <a:p>
            <a:endParaRPr lang="it-IT" sz="1600" dirty="0" smtClean="0"/>
          </a:p>
          <a:p>
            <a:r>
              <a:rPr lang="it-IT" sz="1600" dirty="0" smtClean="0"/>
              <a:t>Il diario di bordo : lo sguardo dell’equipe multidisciplinare</a:t>
            </a:r>
          </a:p>
          <a:p>
            <a:endParaRPr lang="it-IT" sz="1600" dirty="0" smtClean="0"/>
          </a:p>
          <a:p>
            <a:r>
              <a:rPr lang="it-IT" sz="1600" dirty="0" smtClean="0"/>
              <a:t>Le riunioni di equipe e supervisione </a:t>
            </a:r>
          </a:p>
          <a:p>
            <a:endParaRPr lang="it-IT" sz="1600" dirty="0" smtClean="0"/>
          </a:p>
          <a:p>
            <a:r>
              <a:rPr lang="it-IT" sz="1600" dirty="0" smtClean="0"/>
              <a:t>Gli incontri di gruppo tra beneficiari ed operatori </a:t>
            </a:r>
          </a:p>
          <a:p>
            <a:endParaRPr lang="it-IT" sz="1600" dirty="0" smtClean="0"/>
          </a:p>
          <a:p>
            <a:r>
              <a:rPr lang="it-IT" sz="1600" dirty="0" smtClean="0"/>
              <a:t>Gli incontri di gruppo tra beneficiari e psicologa </a:t>
            </a:r>
          </a:p>
        </p:txBody>
      </p:sp>
      <p:pic>
        <p:nvPicPr>
          <p:cNvPr id="15" name="Immagin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49280"/>
            <a:ext cx="18827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i="1" dirty="0" smtClean="0">
                <a:solidFill>
                  <a:srgbClr val="0000FF"/>
                </a:solidFill>
              </a:rPr>
              <a:t>La relazione che cura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it-IT" sz="1800" dirty="0" smtClean="0"/>
              <a:t>“La cura come intervento sulle capacità di azione del soggetto soprattutto quando esse sono ancora deboli oppure, per una serie di ragioni, si sono indebolite” </a:t>
            </a:r>
          </a:p>
          <a:p>
            <a:pPr algn="just">
              <a:buNone/>
            </a:pPr>
            <a:endParaRPr lang="it-IT" sz="1800" dirty="0" smtClean="0"/>
          </a:p>
          <a:p>
            <a:pPr algn="just">
              <a:buNone/>
            </a:pPr>
            <a:endParaRPr lang="it-IT" sz="1800" dirty="0" smtClean="0"/>
          </a:p>
          <a:p>
            <a:pPr algn="just">
              <a:buNone/>
            </a:pPr>
            <a:r>
              <a:rPr lang="it-IT" sz="1800" dirty="0" smtClean="0"/>
              <a:t>“L’atto di curare non si riferisce soltanto, in una ristretta concezione medica, al guarire la malattia. </a:t>
            </a:r>
          </a:p>
          <a:p>
            <a:pPr algn="just">
              <a:buNone/>
            </a:pPr>
            <a:r>
              <a:rPr lang="it-IT" sz="1800" dirty="0" smtClean="0"/>
              <a:t>La cura è attività evocatrice di intenti volti ora ad assecondare, facilitare, promuovere il processo di crescita, ora a liberarlo dagli impedimenti che lo frenano, lo ostacolano, lo limitano. </a:t>
            </a:r>
          </a:p>
          <a:p>
            <a:pPr algn="just">
              <a:buNone/>
            </a:pPr>
            <a:endParaRPr lang="it-IT" sz="1800" dirty="0" smtClean="0"/>
          </a:p>
          <a:p>
            <a:pPr algn="just">
              <a:buNone/>
            </a:pPr>
            <a:r>
              <a:rPr lang="it-IT" sz="1800" dirty="0" smtClean="0"/>
              <a:t>L’arte di curare, in quanto arte di accudire aiutare a crescere, di ridare significato è pertanto intrinsecamente pedagogica soprattutto perché si origina dalle esigenze della mente, del corpo, della relazione con gli altri”</a:t>
            </a:r>
          </a:p>
          <a:p>
            <a:pPr algn="just">
              <a:buNone/>
            </a:pPr>
            <a:endParaRPr lang="it-IT" sz="1800" dirty="0" smtClean="0"/>
          </a:p>
          <a:p>
            <a:pPr algn="just">
              <a:buNone/>
            </a:pPr>
            <a:endParaRPr lang="it-IT" sz="1800" dirty="0" smtClean="0"/>
          </a:p>
          <a:p>
            <a:pPr algn="just">
              <a:buNone/>
            </a:pPr>
            <a:endParaRPr lang="it-IT" sz="1800" dirty="0" smtClean="0"/>
          </a:p>
        </p:txBody>
      </p:sp>
      <p:pic>
        <p:nvPicPr>
          <p:cNvPr id="4" name="Immagin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49280"/>
            <a:ext cx="18827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500</Words>
  <Application>Microsoft Office PowerPoint</Application>
  <PresentationFormat>Presentazione su schermo (4:3)</PresentationFormat>
  <Paragraphs>116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Tema di Office</vt:lpstr>
      <vt:lpstr>Progetto SPRAR DM    Porto San Giorgio </vt:lpstr>
      <vt:lpstr>Il progetto è rivolto a…</vt:lpstr>
      <vt:lpstr> Il Protocollo con l’Asur AV 4 Fermo DSM e SERD individuazione di percorsi di cura ed integrazione rivolti ai cittadini in carico al progetto</vt:lpstr>
      <vt:lpstr>Servizio di psichiatria territoriale  e progetto Sprar DM Porto San Giorgio </vt:lpstr>
      <vt:lpstr>Coordinamento, connessione, sinergie con i Servizi Territoriali</vt:lpstr>
      <vt:lpstr>L’appartamento del progetto SPRAR DM di Porto San Giorgio </vt:lpstr>
      <vt:lpstr>IL LAVORO DELL’EQUIPE </vt:lpstr>
      <vt:lpstr>La relazione che cura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Alberto Marizzoni</cp:lastModifiedBy>
  <cp:revision>42</cp:revision>
  <dcterms:created xsi:type="dcterms:W3CDTF">2017-11-21T16:06:13Z</dcterms:created>
  <dcterms:modified xsi:type="dcterms:W3CDTF">2017-12-01T08:20:09Z</dcterms:modified>
</cp:coreProperties>
</file>