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6"/>
  </p:notesMasterIdLst>
  <p:handoutMasterIdLst>
    <p:handoutMasterId r:id="rId37"/>
  </p:handoutMasterIdLst>
  <p:sldIdLst>
    <p:sldId id="886" r:id="rId2"/>
    <p:sldId id="888" r:id="rId3"/>
    <p:sldId id="891" r:id="rId4"/>
    <p:sldId id="995" r:id="rId5"/>
    <p:sldId id="996" r:id="rId6"/>
    <p:sldId id="1005" r:id="rId7"/>
    <p:sldId id="1002" r:id="rId8"/>
    <p:sldId id="1009" r:id="rId9"/>
    <p:sldId id="1012" r:id="rId10"/>
    <p:sldId id="1046" r:id="rId11"/>
    <p:sldId id="1057" r:id="rId12"/>
    <p:sldId id="1059" r:id="rId13"/>
    <p:sldId id="1047" r:id="rId14"/>
    <p:sldId id="1048" r:id="rId15"/>
    <p:sldId id="1050" r:id="rId16"/>
    <p:sldId id="1051" r:id="rId17"/>
    <p:sldId id="1053" r:id="rId18"/>
    <p:sldId id="1054" r:id="rId19"/>
    <p:sldId id="1055" r:id="rId20"/>
    <p:sldId id="1056" r:id="rId21"/>
    <p:sldId id="1016" r:id="rId22"/>
    <p:sldId id="1015" r:id="rId23"/>
    <p:sldId id="1045" r:id="rId24"/>
    <p:sldId id="1058" r:id="rId25"/>
    <p:sldId id="1024" r:id="rId26"/>
    <p:sldId id="1020" r:id="rId27"/>
    <p:sldId id="1021" r:id="rId28"/>
    <p:sldId id="1061" r:id="rId29"/>
    <p:sldId id="1062" r:id="rId30"/>
    <p:sldId id="1063" r:id="rId31"/>
    <p:sldId id="1064" r:id="rId32"/>
    <p:sldId id="1065" r:id="rId33"/>
    <p:sldId id="1066" r:id="rId34"/>
    <p:sldId id="1068" r:id="rId3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719" autoAdjust="0"/>
  </p:normalViewPr>
  <p:slideViewPr>
    <p:cSldViewPr>
      <p:cViewPr varScale="1">
        <p:scale>
          <a:sx n="62" d="100"/>
          <a:sy n="6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17226683373979"/>
          <c:y val="2.7557701922008664E-2"/>
          <c:w val="0.49278586532279656"/>
          <c:h val="0.9393730557715809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663300"/>
            </a:solidFill>
          </c:spPr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FFC000">
                  <a:alpha val="70000"/>
                </a:srgbClr>
              </a:solidFill>
            </c:spPr>
          </c:dPt>
          <c:dPt>
            <c:idx val="2"/>
            <c:bubble3D val="0"/>
            <c:spPr>
              <a:solidFill>
                <a:srgbClr val="FF0000">
                  <a:alpha val="70000"/>
                </a:srgbClr>
              </a:solidFill>
            </c:spPr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</c:spPr>
          </c:dPt>
          <c:dPt>
            <c:idx val="4"/>
            <c:bubble3D val="0"/>
            <c:spPr>
              <a:solidFill>
                <a:srgbClr val="663300">
                  <a:alpha val="70000"/>
                </a:srgbClr>
              </a:solidFill>
            </c:spPr>
          </c:dPt>
          <c:dPt>
            <c:idx val="5"/>
            <c:bubble3D val="0"/>
            <c:spPr>
              <a:solidFill>
                <a:schemeClr val="accent5">
                  <a:lumMod val="50000"/>
                  <a:alpha val="70000"/>
                </a:schemeClr>
              </a:solidFill>
            </c:spPr>
          </c:dPt>
          <c:dPt>
            <c:idx val="6"/>
            <c:bubble3D val="0"/>
            <c:spPr>
              <a:solidFill>
                <a:srgbClr val="FF9999">
                  <a:alpha val="70000"/>
                </a:srgbClr>
              </a:solidFill>
            </c:spPr>
          </c:dPt>
          <c:cat>
            <c:strRef>
              <c:f>Foglio1!$A$2:$A$8</c:f>
              <c:strCache>
                <c:ptCount val="4"/>
                <c:pt idx="0">
                  <c:v>nd</c:v>
                </c:pt>
                <c:pt idx="1">
                  <c:v>2° trim.</c:v>
                </c:pt>
                <c:pt idx="2">
                  <c:v> </c:v>
                </c:pt>
                <c:pt idx="3">
                  <c:v>4° trim.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1.5</c:v>
                </c:pt>
                <c:pt idx="1">
                  <c:v>10</c:v>
                </c:pt>
                <c:pt idx="2">
                  <c:v>23.5</c:v>
                </c:pt>
                <c:pt idx="3">
                  <c:v>8.5</c:v>
                </c:pt>
                <c:pt idx="4">
                  <c:v>6.5</c:v>
                </c:pt>
                <c:pt idx="5">
                  <c:v>24</c:v>
                </c:pt>
                <c:pt idx="6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15369637291766E-2"/>
          <c:y val="3.5418800449616768E-2"/>
          <c:w val="0.82722387570971645"/>
          <c:h val="0.82128432270983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FF0066">
                <a:alpha val="69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FF">
                  <a:alpha val="69000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9999">
                  <a:alpha val="69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FFFF">
                  <a:alpha val="69000"/>
                </a:srgbClr>
              </a:solidFill>
            </c:spPr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21.4</c:v>
                </c:pt>
                <c:pt idx="1">
                  <c:v>13.9</c:v>
                </c:pt>
                <c:pt idx="2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060280"/>
        <c:axId val="230057928"/>
      </c:barChart>
      <c:catAx>
        <c:axId val="230060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30057928"/>
        <c:crosses val="autoZero"/>
        <c:auto val="1"/>
        <c:lblAlgn val="ctr"/>
        <c:lblOffset val="100"/>
        <c:noMultiLvlLbl val="0"/>
      </c:catAx>
      <c:valAx>
        <c:axId val="230057928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60280"/>
        <c:crosses val="autoZero"/>
        <c:crossBetween val="between"/>
        <c:majorUnit val="5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PSICOSI</c:v>
                </c:pt>
                <c:pt idx="1">
                  <c:v>DEPRESSIONE</c:v>
                </c:pt>
                <c:pt idx="2">
                  <c:v>PTSD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50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46030183727032E-2"/>
          <c:y val="2.3209623437566197E-2"/>
          <c:w val="0.82851230314960633"/>
          <c:h val="0.898451002690621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bg1">
                <a:lumMod val="60000"/>
                <a:lumOff val="40000"/>
              </a:schemeClr>
            </a:solidFill>
          </c:spPr>
          <c:invertIfNegative val="0"/>
          <c:cat>
            <c:numRef>
              <c:f>Foglio1!$A$2:$A$18</c:f>
              <c:numCache>
                <c:formatCode>General</c:formatCode>
                <c:ptCount val="17"/>
              </c:numCache>
            </c:numRef>
          </c:cat>
          <c:val>
            <c:numRef>
              <c:f>Foglio1!$B$2:$B$18</c:f>
              <c:numCache>
                <c:formatCode>General</c:formatCode>
                <c:ptCount val="17"/>
                <c:pt idx="0">
                  <c:v>20</c:v>
                </c:pt>
                <c:pt idx="1">
                  <c:v>47</c:v>
                </c:pt>
                <c:pt idx="2">
                  <c:v>59</c:v>
                </c:pt>
                <c:pt idx="3">
                  <c:v>24.5</c:v>
                </c:pt>
                <c:pt idx="4">
                  <c:v>11</c:v>
                </c:pt>
                <c:pt idx="5">
                  <c:v>69</c:v>
                </c:pt>
                <c:pt idx="6">
                  <c:v>70.5</c:v>
                </c:pt>
                <c:pt idx="7">
                  <c:v>18.5</c:v>
                </c:pt>
                <c:pt idx="8">
                  <c:v>14.5</c:v>
                </c:pt>
                <c:pt idx="9">
                  <c:v>10.199999999999999</c:v>
                </c:pt>
                <c:pt idx="10">
                  <c:v>61</c:v>
                </c:pt>
                <c:pt idx="11">
                  <c:v>43</c:v>
                </c:pt>
                <c:pt idx="12">
                  <c:v>61.5</c:v>
                </c:pt>
                <c:pt idx="13">
                  <c:v>53.5</c:v>
                </c:pt>
                <c:pt idx="14">
                  <c:v>48</c:v>
                </c:pt>
                <c:pt idx="15">
                  <c:v>9</c:v>
                </c:pt>
                <c:pt idx="16">
                  <c:v>38.5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491288"/>
        <c:axId val="229493248"/>
      </c:barChart>
      <c:catAx>
        <c:axId val="229491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29493248"/>
        <c:crosses val="autoZero"/>
        <c:auto val="1"/>
        <c:lblAlgn val="ctr"/>
        <c:lblOffset val="100"/>
        <c:noMultiLvlLbl val="0"/>
      </c:catAx>
      <c:valAx>
        <c:axId val="229493248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FFFF"/>
                </a:solidFill>
              </a:defRPr>
            </a:pPr>
            <a:endParaRPr lang="it-IT"/>
          </a:p>
        </c:txPr>
        <c:crossAx val="229491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00FF00">
                <a:alpha val="6902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8080">
                  <a:alpha val="68627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FF00">
                  <a:alpha val="67843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7030A0">
                  <a:alpha val="69000"/>
                </a:srgbClr>
              </a:solidFill>
            </c:spPr>
          </c:dPt>
          <c:cat>
            <c:numRef>
              <c:f>Foglio1!$A$2:$A$3</c:f>
              <c:numCache>
                <c:formatCode>General</c:formatCode>
                <c:ptCount val="2"/>
              </c:numCache>
            </c:numRef>
          </c:cat>
          <c:val>
            <c:numRef>
              <c:f>Foglio1!$B$2:$B$3</c:f>
              <c:numCache>
                <c:formatCode>General</c:formatCode>
                <c:ptCount val="2"/>
                <c:pt idx="0">
                  <c:v>21.5</c:v>
                </c:pt>
                <c:pt idx="1">
                  <c:v>78.5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490112"/>
        <c:axId val="229490504"/>
      </c:barChart>
      <c:catAx>
        <c:axId val="22949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29490504"/>
        <c:crosses val="autoZero"/>
        <c:auto val="1"/>
        <c:lblAlgn val="ctr"/>
        <c:lblOffset val="100"/>
        <c:noMultiLvlLbl val="0"/>
      </c:catAx>
      <c:valAx>
        <c:axId val="229490504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29490112"/>
        <c:crosses val="autoZero"/>
        <c:crossBetween val="between"/>
        <c:majorUnit val="20"/>
      </c:valAx>
      <c:spPr>
        <a:solidFill>
          <a:schemeClr val="bg1">
            <a:lumMod val="75000"/>
          </a:schemeClr>
        </a:solidFill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2029615756984E-2"/>
          <c:y val="4.9656518971512541E-2"/>
          <c:w val="0.91808797038424306"/>
          <c:h val="0.89363450481257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FF0000">
                <a:alpha val="69000"/>
              </a:srgb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FFC000">
                  <a:alpha val="69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>
                  <a:alpha val="69000"/>
                </a:srgbClr>
              </a:solidFill>
            </c:spPr>
          </c:dPt>
          <c:cat>
            <c:numRef>
              <c:f>Foglio1!$A$2:$A$3</c:f>
              <c:numCache>
                <c:formatCode>General</c:formatCode>
                <c:ptCount val="2"/>
              </c:numCache>
            </c:numRef>
          </c:cat>
          <c:val>
            <c:numRef>
              <c:f>Foglio1!$B$2:$B$3</c:f>
              <c:numCache>
                <c:formatCode>General</c:formatCode>
                <c:ptCount val="2"/>
                <c:pt idx="0">
                  <c:v>9.5</c:v>
                </c:pt>
                <c:pt idx="1">
                  <c:v>90.5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490896"/>
        <c:axId val="229491680"/>
      </c:barChart>
      <c:catAx>
        <c:axId val="22949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29491680"/>
        <c:crosses val="autoZero"/>
        <c:auto val="1"/>
        <c:lblAlgn val="ctr"/>
        <c:lblOffset val="100"/>
        <c:noMultiLvlLbl val="0"/>
      </c:catAx>
      <c:valAx>
        <c:axId val="2294916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29490896"/>
        <c:crosses val="autoZero"/>
        <c:crossBetween val="between"/>
        <c:majorUnit val="20"/>
      </c:valAx>
      <c:spPr>
        <a:solidFill>
          <a:schemeClr val="bg1">
            <a:lumMod val="75000"/>
          </a:schemeClr>
        </a:solidFill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00FF00">
                <a:alpha val="6902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FF00">
                  <a:alpha val="68235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>
                  <a:alpha val="68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>
                  <a:alpha val="69000"/>
                </a:srgbClr>
              </a:solidFill>
            </c:spPr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9.76</c:v>
                </c:pt>
                <c:pt idx="1">
                  <c:v>16.79</c:v>
                </c:pt>
                <c:pt idx="2">
                  <c:v>18.2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060672"/>
        <c:axId val="230058712"/>
      </c:barChart>
      <c:catAx>
        <c:axId val="2300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30058712"/>
        <c:crosses val="autoZero"/>
        <c:auto val="1"/>
        <c:lblAlgn val="ctr"/>
        <c:lblOffset val="100"/>
        <c:noMultiLvlLbl val="0"/>
      </c:catAx>
      <c:valAx>
        <c:axId val="230058712"/>
        <c:scaling>
          <c:orientation val="minMax"/>
          <c:max val="2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60672"/>
        <c:crosses val="autoZero"/>
        <c:crossBetween val="between"/>
        <c:majorUnit val="5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96633">
                <a:alpha val="80000"/>
              </a:srgbClr>
            </a:solidFill>
          </c:spPr>
          <c:invertIfNegative val="0"/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42.1</c:v>
                </c:pt>
                <c:pt idx="1">
                  <c:v>50</c:v>
                </c:pt>
                <c:pt idx="2">
                  <c:v>19.11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FFFF00">
                <a:alpha val="80000"/>
              </a:srgb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Foglio1!$C$2:$C$4</c:f>
              <c:numCache>
                <c:formatCode>General</c:formatCode>
                <c:ptCount val="3"/>
                <c:pt idx="0">
                  <c:v>57.9</c:v>
                </c:pt>
                <c:pt idx="1">
                  <c:v>50</c:v>
                </c:pt>
                <c:pt idx="2">
                  <c:v>80.89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061064"/>
        <c:axId val="230061456"/>
      </c:barChart>
      <c:catAx>
        <c:axId val="23006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crossAx val="230061456"/>
        <c:crosses val="autoZero"/>
        <c:auto val="1"/>
        <c:lblAlgn val="ctr"/>
        <c:lblOffset val="100"/>
        <c:noMultiLvlLbl val="0"/>
      </c:catAx>
      <c:valAx>
        <c:axId val="230061456"/>
        <c:scaling>
          <c:orientation val="minMax"/>
          <c:max val="100"/>
          <c:min val="0"/>
        </c:scaling>
        <c:delete val="0"/>
        <c:axPos val="l"/>
        <c:majorGridlines>
          <c:spPr>
            <a:ln w="19050"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61064"/>
        <c:crosses val="autoZero"/>
        <c:crossBetween val="between"/>
        <c:majorUnit val="2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C00FF">
                <a:alpha val="80000"/>
              </a:srgbClr>
            </a:solidFill>
          </c:spPr>
          <c:invertIfNegative val="0"/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26.3</c:v>
                </c:pt>
                <c:pt idx="1">
                  <c:v>4.2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008080">
                <a:alpha val="80000"/>
              </a:srgb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Foglio1!$C$2:$C$4</c:f>
              <c:numCache>
                <c:formatCode>General</c:formatCode>
                <c:ptCount val="3"/>
                <c:pt idx="0">
                  <c:v>73.7</c:v>
                </c:pt>
                <c:pt idx="1">
                  <c:v>95.8</c:v>
                </c:pt>
                <c:pt idx="2">
                  <c:v>96.8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063416"/>
        <c:axId val="230062632"/>
      </c:barChart>
      <c:catAx>
        <c:axId val="230063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crossAx val="230062632"/>
        <c:crosses val="autoZero"/>
        <c:auto val="1"/>
        <c:lblAlgn val="ctr"/>
        <c:lblOffset val="100"/>
        <c:noMultiLvlLbl val="0"/>
      </c:catAx>
      <c:valAx>
        <c:axId val="230062632"/>
        <c:scaling>
          <c:orientation val="minMax"/>
          <c:max val="100"/>
          <c:min val="0"/>
        </c:scaling>
        <c:delete val="0"/>
        <c:axPos val="l"/>
        <c:majorGridlines>
          <c:spPr>
            <a:ln w="19050"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63416"/>
        <c:crosses val="autoZero"/>
        <c:crossBetween val="between"/>
        <c:majorUnit val="2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15369637291766E-2"/>
          <c:y val="3.5418800449616768E-2"/>
          <c:w val="0.82722387570971645"/>
          <c:h val="0.82128432270983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FF0066">
                <a:alpha val="69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FF">
                  <a:alpha val="69000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9999">
                  <a:alpha val="69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FFFF">
                  <a:alpha val="69000"/>
                </a:srgbClr>
              </a:solidFill>
            </c:spPr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6.6</c:v>
                </c:pt>
                <c:pt idx="1">
                  <c:v>5.4</c:v>
                </c:pt>
                <c:pt idx="2">
                  <c:v>0.83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063808"/>
        <c:axId val="230063024"/>
      </c:barChart>
      <c:catAx>
        <c:axId val="23006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30063024"/>
        <c:crosses val="autoZero"/>
        <c:auto val="1"/>
        <c:lblAlgn val="ctr"/>
        <c:lblOffset val="100"/>
        <c:noMultiLvlLbl val="0"/>
      </c:catAx>
      <c:valAx>
        <c:axId val="230063024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63808"/>
        <c:crosses val="autoZero"/>
        <c:crossBetween val="between"/>
        <c:majorUnit val="5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15369637291766E-2"/>
          <c:y val="3.5418800449616768E-2"/>
          <c:w val="0.82722387570971645"/>
          <c:h val="0.82128432270983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FF0066">
                <a:alpha val="69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FF">
                  <a:alpha val="69000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9999">
                  <a:alpha val="69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FFFF">
                  <a:alpha val="69000"/>
                </a:srgbClr>
              </a:solidFill>
            </c:spPr>
          </c:dPt>
          <c:cat>
            <c:numRef>
              <c:f>Foglio1!$A$2:$A$4</c:f>
              <c:numCache>
                <c:formatCode>General</c:formatCode>
                <c:ptCount val="3"/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6.6</c:v>
                </c:pt>
                <c:pt idx="1">
                  <c:v>5.8</c:v>
                </c:pt>
                <c:pt idx="2">
                  <c:v>0.96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059496"/>
        <c:axId val="230064200"/>
      </c:barChart>
      <c:catAx>
        <c:axId val="230059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30064200"/>
        <c:crosses val="autoZero"/>
        <c:auto val="1"/>
        <c:lblAlgn val="ctr"/>
        <c:lblOffset val="100"/>
        <c:noMultiLvlLbl val="0"/>
      </c:catAx>
      <c:valAx>
        <c:axId val="230064200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230059496"/>
        <c:crosses val="autoZero"/>
        <c:crossBetween val="between"/>
        <c:majorUnit val="5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6D93F3A0-D990-4CD2-A4FF-D40FDCF6EB3C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306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68F7F800-540F-41D1-9FC6-4781C745D62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141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2FAE90-B2C3-4D47-86D5-94FB06354750}" type="slidenum">
              <a:rPr lang="it-IT" altLang="it-IT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it-IT" altLang="it-IT" smtClean="0">
              <a:solidFill>
                <a:srgbClr val="000000"/>
              </a:solidFill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ln/>
        </p:spPr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24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93C6-422E-48C6-A8CD-623DAAC7C034}" type="slidenum">
              <a:rPr lang="it-IT" smtClean="0">
                <a:solidFill>
                  <a:prstClr val="black"/>
                </a:solidFill>
              </a:rPr>
              <a:pPr/>
              <a:t>16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65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93C6-422E-48C6-A8CD-623DAAC7C034}" type="slidenum">
              <a:rPr lang="it-IT" smtClean="0">
                <a:solidFill>
                  <a:prstClr val="black"/>
                </a:solidFill>
              </a:rPr>
              <a:pPr/>
              <a:t>17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21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Forse è meglio dividerla in tre colonne in base al livello di agitazione. Sfondo Emergency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8ECBF-911C-40A2-AFE4-A25ACFD82AA9}" type="slidenum">
              <a:rPr lang="it-IT" smtClean="0">
                <a:solidFill>
                  <a:prstClr val="black"/>
                </a:solidFill>
              </a:rPr>
              <a:pPr/>
              <a:t>18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901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Forse è meglio dividerla in tre colonne in base al livello di agitazione. Sfondo Emergency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8ECBF-911C-40A2-AFE4-A25ACFD82AA9}" type="slidenum">
              <a:rPr lang="it-IT" smtClean="0">
                <a:solidFill>
                  <a:prstClr val="black"/>
                </a:solidFill>
              </a:rPr>
              <a:pPr/>
              <a:t>19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60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È stato considerato anche l’</a:t>
            </a:r>
            <a:r>
              <a:rPr lang="it-IT" dirty="0" err="1" smtClean="0"/>
              <a:t>items</a:t>
            </a:r>
            <a:r>
              <a:rPr lang="it-IT" dirty="0" smtClean="0"/>
              <a:t> </a:t>
            </a:r>
            <a:r>
              <a:rPr lang="it-IT" dirty="0" err="1" smtClean="0"/>
              <a:t>Wodas</a:t>
            </a:r>
            <a:r>
              <a:rPr lang="it-IT" dirty="0" smtClean="0"/>
              <a:t> relativo al lavoro </a:t>
            </a:r>
            <a:r>
              <a:rPr lang="it-IT" smtClean="0"/>
              <a:t>della scuola 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93C6-422E-48C6-A8CD-623DAAC7C034}" type="slidenum">
              <a:rPr lang="it-IT" smtClean="0">
                <a:solidFill>
                  <a:prstClr val="black"/>
                </a:solidFill>
              </a:rPr>
              <a:pPr/>
              <a:t>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440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7411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2294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73458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34524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8066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5878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F6F4832-CCFD-41B1-BB03-6E1D82A435A3}" type="slidenum">
              <a:rPr lang="it-IT" altLang="it-IT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it-IT" altLang="it-IT" smtClean="0">
              <a:solidFill>
                <a:srgbClr val="000000"/>
              </a:solidFill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ln/>
        </p:spPr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5936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7865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it-IT" smtClean="0">
              <a:solidFill>
                <a:srgbClr val="000000"/>
              </a:solidFill>
              <a:latin typeface="Liberation Sans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567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FC2EBFA-AEA1-4DD5-9223-73E627E658A7}" type="slidenum">
              <a:rPr lang="it-IT" altLang="it-IT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it-IT" altLang="it-IT" smtClean="0">
              <a:solidFill>
                <a:srgbClr val="000000"/>
              </a:solidFill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/>
        </p:spPr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3385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migranti Reggio calabria lug 2017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60DF16-020F-4476-ACF1-B4DF213722B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330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it-IT" altLang="it-IT" smtClean="0">
                <a:solidFill>
                  <a:prstClr val="black"/>
                </a:solidFill>
              </a:rPr>
              <a:t>migranti Reggio calabria lug 2017</a:t>
            </a:r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2170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F127AD-FE6C-41A0-9688-C081B6D32B5D}" type="slidenum">
              <a:rPr lang="it-IT" altLang="it-IT" smtClean="0">
                <a:solidFill>
                  <a:prstClr val="black"/>
                </a:solidFill>
              </a:rPr>
              <a:pPr eaLnBrk="1" hangingPunct="1"/>
              <a:t>11</a:t>
            </a:fld>
            <a:endParaRPr lang="it-IT" altLang="it-IT" smtClean="0">
              <a:solidFill>
                <a:prstClr val="black"/>
              </a:solidFill>
            </a:endParaRPr>
          </a:p>
        </p:txBody>
      </p:sp>
      <p:sp>
        <p:nvSpPr>
          <p:cNvPr id="217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0" cy="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 altLang="it-IT" smtClean="0"/>
          </a:p>
        </p:txBody>
      </p:sp>
      <p:sp>
        <p:nvSpPr>
          <p:cNvPr id="21709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150285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migranti Reggio calabria lug 2017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60DF16-020F-4476-ACF1-B4DF213722B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277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it-IT" altLang="it-IT" smtClean="0">
                <a:solidFill>
                  <a:prstClr val="black"/>
                </a:solidFill>
              </a:rPr>
              <a:t>migranti Reggio calabria lug 2017</a:t>
            </a:r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2170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F127AD-FE6C-41A0-9688-C081B6D32B5D}" type="slidenum">
              <a:rPr lang="it-IT" altLang="it-IT" smtClean="0">
                <a:solidFill>
                  <a:prstClr val="black"/>
                </a:solidFill>
              </a:rPr>
              <a:pPr eaLnBrk="1" hangingPunct="1"/>
              <a:t>13</a:t>
            </a:fld>
            <a:endParaRPr lang="it-IT" altLang="it-IT" smtClean="0">
              <a:solidFill>
                <a:prstClr val="black"/>
              </a:solidFill>
            </a:endParaRPr>
          </a:p>
        </p:txBody>
      </p:sp>
      <p:sp>
        <p:nvSpPr>
          <p:cNvPr id="217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0" cy="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 altLang="it-IT" smtClean="0"/>
          </a:p>
        </p:txBody>
      </p:sp>
      <p:sp>
        <p:nvSpPr>
          <p:cNvPr id="21709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4484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it-IT" altLang="it-IT" smtClean="0">
                <a:solidFill>
                  <a:prstClr val="black"/>
                </a:solidFill>
              </a:rPr>
              <a:t>migranti Reggio calabria lug 2017</a:t>
            </a:r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2170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F127AD-FE6C-41A0-9688-C081B6D32B5D}" type="slidenum">
              <a:rPr lang="it-IT" altLang="it-IT" smtClean="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mtClean="0">
              <a:solidFill>
                <a:prstClr val="black"/>
              </a:solidFill>
            </a:endParaRPr>
          </a:p>
        </p:txBody>
      </p:sp>
      <p:sp>
        <p:nvSpPr>
          <p:cNvPr id="217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0" cy="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 altLang="it-IT" smtClean="0"/>
          </a:p>
        </p:txBody>
      </p:sp>
      <p:sp>
        <p:nvSpPr>
          <p:cNvPr id="21709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55163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93C6-422E-48C6-A8CD-623DAAC7C034}" type="slidenum">
              <a:rPr lang="it-IT" smtClean="0">
                <a:solidFill>
                  <a:prstClr val="black"/>
                </a:solidFill>
              </a:rPr>
              <a:pPr/>
              <a:t>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migranti Reggio calabria lug 2017</a:t>
            </a:r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52C5D-BB50-41DD-A359-05FCF6FBF8C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95B2F-344C-4118-8A8F-E5107FA3593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7A75E-C77A-45E8-8183-27AF9F6AE33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 smtClean="0">
                <a:solidFill>
                  <a:srgbClr val="000000"/>
                </a:solidFill>
              </a:rPr>
              <a:t>4 ADHD brescia maggio 2015</a:t>
            </a: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1F564B-F012-457F-9A10-810997A09F4D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68856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E6AA-53A5-4473-B89D-7998643CE35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C23F8-9C99-457A-A179-779290F494B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64A3B-7350-4B53-86A4-CB9153FEA10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30A49-F300-4FA6-B099-290F2CE4FAE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67780-4451-45A7-A5C0-FBBBBD2F5D3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5D620-BE1B-408A-A0FD-1D1C63D13E2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240B2-2FF3-422A-9938-F89F4157455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2FE44-98B0-42E7-9EB7-7B4126EA164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8BB2B17-0359-44C8-B264-7B9759B6A42C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49648" y="332656"/>
            <a:ext cx="6405562" cy="1433513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FF0000"/>
                </a:solidFill>
              </a:rPr>
              <a:t>Legge Consiglio Regionale     n° 15  del  29.06.2016 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2276872"/>
            <a:ext cx="7305675" cy="2411412"/>
          </a:xfrm>
        </p:spPr>
        <p:txBody>
          <a:bodyPr/>
          <a:lstStyle/>
          <a:p>
            <a:pPr indent="-333375" algn="just" eaLnBrk="1" hangingPunct="1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FFFF00"/>
                </a:solidFill>
              </a:rPr>
              <a:t> </a:t>
            </a:r>
            <a:r>
              <a:rPr lang="it-IT" altLang="it-IT" dirty="0" smtClean="0">
                <a:solidFill>
                  <a:schemeClr val="bg1"/>
                </a:solidFill>
              </a:rPr>
              <a:t>Evoluzione del Sistema Socio Sanitario Lombardo: modifiche ai Titolo V  e  Titolo VIII della Legge Regionale n° 33  del 30.12.2009 </a:t>
            </a:r>
          </a:p>
        </p:txBody>
      </p:sp>
    </p:spTree>
    <p:extLst>
      <p:ext uri="{BB962C8B-B14F-4D97-AF65-F5344CB8AC3E}">
        <p14:creationId xmlns:p14="http://schemas.microsoft.com/office/powerpoint/2010/main" val="96230384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-266932" y="815863"/>
            <a:ext cx="9482667" cy="97653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3D"/>
            </a:prst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79388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>
              <a:lnSpc>
                <a:spcPct val="140000"/>
              </a:lnSpc>
            </a:pPr>
            <a:r>
              <a:rPr lang="en-GB" altLang="it-IT" b="1" i="1" dirty="0" smtClean="0">
                <a:solidFill>
                  <a:srgbClr val="FFFF00"/>
                </a:solidFill>
              </a:rPr>
              <a:t> </a:t>
            </a:r>
            <a:r>
              <a:rPr lang="en-GB" altLang="it-IT" b="1" i="1" dirty="0" smtClean="0">
                <a:solidFill>
                  <a:srgbClr val="FFFFFF"/>
                </a:solidFill>
              </a:rPr>
              <a:t>MIGRANTI RICHIEDENTI ASILO E RIFUGIATI IN EUROPA</a:t>
            </a:r>
            <a:endParaRPr lang="en-GB" altLang="it-IT" b="1" i="1" dirty="0">
              <a:solidFill>
                <a:srgbClr val="FFFFFF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386714" y="2276872"/>
            <a:ext cx="4175376" cy="62847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92075" lvl="1" indent="-22225" algn="just">
              <a:lnSpc>
                <a:spcPct val="165000"/>
              </a:lnSpc>
              <a:buClr>
                <a:srgbClr val="0000CC"/>
              </a:buClr>
              <a:buFont typeface="Wingdings" pitchFamily="2" charset="2"/>
              <a:buNone/>
            </a:pP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76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milioni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rifugiati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in Europa  </a:t>
            </a:r>
            <a:endParaRPr lang="en-US" altLang="it-IT" b="1" dirty="0">
              <a:solidFill>
                <a:schemeClr val="accent5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86714" y="3038539"/>
            <a:ext cx="4175376" cy="989228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92075" lvl="1" indent="-22225" algn="just">
              <a:buClr>
                <a:srgbClr val="0000CC"/>
              </a:buClr>
              <a:buFont typeface="Wingdings" pitchFamily="2" charset="2"/>
              <a:buNone/>
            </a:pP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1.2 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milioni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migranti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richiedenti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asilo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o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stato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rifugiato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</a:t>
            </a:r>
            <a:r>
              <a:rPr lang="en-US" altLang="it-IT" b="1" dirty="0" err="1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n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ell’Unione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Europea</a:t>
            </a:r>
            <a:endParaRPr lang="en-US" altLang="it-IT" b="1" dirty="0">
              <a:solidFill>
                <a:schemeClr val="accent5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9920" y="5373216"/>
            <a:ext cx="9182688" cy="172819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92075" lvl="1" indent="-22225" algn="just">
              <a:lnSpc>
                <a:spcPct val="165000"/>
              </a:lnSpc>
              <a:buClr>
                <a:srgbClr val="0000CC"/>
              </a:buClr>
              <a:buFont typeface="Wingdings" pitchFamily="2" charset="2"/>
              <a:buNone/>
            </a:pPr>
            <a:r>
              <a:rPr lang="en-US" altLang="it-IT" sz="1400" b="1" dirty="0" err="1" smtClean="0">
                <a:solidFill>
                  <a:srgbClr val="FFFFFF"/>
                </a:solidFill>
                <a:cs typeface="Arial" pitchFamily="34" charset="0"/>
              </a:rPr>
              <a:t>Priebe</a:t>
            </a:r>
            <a:r>
              <a:rPr lang="en-US" altLang="it-IT" sz="1400" b="1" dirty="0" smtClean="0">
                <a:solidFill>
                  <a:srgbClr val="FFFFFF"/>
                </a:solidFill>
                <a:cs typeface="Arial" pitchFamily="34" charset="0"/>
              </a:rPr>
              <a:t> S., </a:t>
            </a:r>
            <a:r>
              <a:rPr lang="en-US" altLang="it-IT" sz="1400" b="1" dirty="0" err="1" smtClean="0">
                <a:solidFill>
                  <a:srgbClr val="FFFFFF"/>
                </a:solidFill>
                <a:cs typeface="Arial" pitchFamily="34" charset="0"/>
              </a:rPr>
              <a:t>Giacco</a:t>
            </a:r>
            <a:r>
              <a:rPr lang="en-US" altLang="it-IT" sz="1400" b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it-IT" sz="1400" b="1" dirty="0" smtClean="0">
                <a:solidFill>
                  <a:srgbClr val="FFFFFF"/>
                </a:solidFill>
                <a:cs typeface="Arial" pitchFamily="34" charset="0"/>
              </a:rPr>
              <a:t>D., El-</a:t>
            </a:r>
            <a:r>
              <a:rPr lang="en-US" altLang="it-IT" sz="1400" b="1" dirty="0" err="1" smtClean="0">
                <a:solidFill>
                  <a:srgbClr val="FFFFFF"/>
                </a:solidFill>
                <a:cs typeface="Arial" pitchFamily="34" charset="0"/>
              </a:rPr>
              <a:t>Ragib</a:t>
            </a:r>
            <a:r>
              <a:rPr lang="en-US" altLang="it-IT" sz="1400" b="1" dirty="0" smtClean="0">
                <a:solidFill>
                  <a:srgbClr val="FFFFFF"/>
                </a:solidFill>
                <a:cs typeface="Arial" pitchFamily="34" charset="0"/>
              </a:rPr>
              <a:t> R  ( 2016) </a:t>
            </a:r>
            <a:r>
              <a:rPr lang="en-US" altLang="it-IT" sz="1400" b="1" dirty="0" err="1" smtClean="0">
                <a:solidFill>
                  <a:srgbClr val="FFFFFF"/>
                </a:solidFill>
                <a:cs typeface="Arial" pitchFamily="34" charset="0"/>
              </a:rPr>
              <a:t>Copenaghen</a:t>
            </a:r>
            <a:r>
              <a:rPr lang="en-US" altLang="it-IT" sz="1400" b="1" dirty="0" smtClean="0">
                <a:solidFill>
                  <a:srgbClr val="FFFFFF"/>
                </a:solidFill>
                <a:cs typeface="Arial" pitchFamily="34" charset="0"/>
              </a:rPr>
              <a:t> : WHO Regional Office for Europe , Health Evidence Network Synthesis Report , N° 47</a:t>
            </a:r>
          </a:p>
          <a:p>
            <a:pPr marL="92075" lvl="1" indent="-22225" algn="just">
              <a:lnSpc>
                <a:spcPct val="165000"/>
              </a:lnSpc>
              <a:buClr>
                <a:srgbClr val="0000CC"/>
              </a:buClr>
              <a:buFont typeface="Wingdings" pitchFamily="2" charset="2"/>
              <a:buNone/>
            </a:pPr>
            <a:r>
              <a:rPr lang="en-US" altLang="it-IT" sz="1400" b="1" i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en-US" altLang="it-IT" sz="1400" b="1" i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404583" y="4160964"/>
            <a:ext cx="4157507" cy="708196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92075" lvl="1" indent="-22225" algn="just">
              <a:buClr>
                <a:srgbClr val="0000CC"/>
              </a:buClr>
              <a:buFont typeface="Wingdings" pitchFamily="2" charset="2"/>
              <a:buNone/>
            </a:pP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Oltre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300.000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migranti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</a:t>
            </a:r>
            <a:r>
              <a:rPr lang="en-US" altLang="it-IT" b="1" dirty="0" err="1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irregolari</a:t>
            </a:r>
            <a:r>
              <a:rPr lang="en-US" altLang="it-IT" b="1" dirty="0" smtClean="0">
                <a:solidFill>
                  <a:schemeClr val="accent5">
                    <a:lumMod val="25000"/>
                  </a:schemeClr>
                </a:solidFill>
                <a:cs typeface="Arial" pitchFamily="34" charset="0"/>
              </a:rPr>
              <a:t> in Italia</a:t>
            </a:r>
            <a:endParaRPr lang="en-US" altLang="it-IT" b="1" dirty="0">
              <a:solidFill>
                <a:schemeClr val="accent5">
                  <a:lumMod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79512" y="1496943"/>
            <a:ext cx="4248472" cy="3825988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788024" y="1484784"/>
            <a:ext cx="4248472" cy="3838147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2E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it-IT" altLang="it-IT" sz="2400" b="1" i="1">
              <a:solidFill>
                <a:srgbClr val="FFFFFF"/>
              </a:solidFill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55237" y="6188097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it-IT" altLang="it-IT" sz="1400" b="1" i="1">
              <a:solidFill>
                <a:srgbClr val="0000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67611" y="44624"/>
            <a:ext cx="6888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altLang="it-IT" b="1" i="1" dirty="0" smtClean="0">
                <a:solidFill>
                  <a:srgbClr val="FFFF00"/>
                </a:solidFill>
                <a:latin typeface="Arial" pitchFamily="34" charset="0"/>
              </a:rPr>
              <a:t> SMART SURVEY </a:t>
            </a:r>
            <a:endParaRPr lang="it-IT" altLang="it-IT" b="1" i="1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66418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800" b="1" i="1" dirty="0" smtClean="0">
                <a:solidFill>
                  <a:srgbClr val="FFFFFF"/>
                </a:solidFill>
              </a:rPr>
              <a:t>Emilio Sacchetti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-108520" y="1527264"/>
            <a:ext cx="47220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Brescia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School of Medicine</a:t>
            </a:r>
          </a:p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Post-graduate School of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Psychiatry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Tamussi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Mussoni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Garozzo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Bigoloni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Cobelli</a:t>
            </a: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Ferlenghi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Liotta</a:t>
            </a: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Novelli</a:t>
            </a: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Paulli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AP. Perin</a:t>
            </a: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Sabbadini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75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Sardi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572000" y="1554293"/>
            <a:ext cx="43546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Asilo Notturno San Riccardo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Pampuri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Fatebenefratelli-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Onlus</a:t>
            </a:r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14488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Postini</a:t>
            </a:r>
          </a:p>
          <a:p>
            <a:pPr marL="1614488"/>
            <a:r>
              <a:rPr lang="it-IT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</a:t>
            </a:r>
            <a:r>
              <a:rPr lang="it-IT" sz="16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Simoncini</a:t>
            </a:r>
            <a:r>
              <a:rPr lang="it-IT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14488"/>
            <a:r>
              <a:rPr lang="it-IT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6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Zubani</a:t>
            </a:r>
            <a:r>
              <a:rPr lang="it-IT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55237" y="5517232"/>
            <a:ext cx="8881259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it-I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mediators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859213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Saho  </a:t>
            </a:r>
          </a:p>
          <a:p>
            <a:pPr marL="3859213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it-I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Yao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9013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-299979" y="44624"/>
            <a:ext cx="9482667" cy="68407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3D"/>
            </a:prst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79388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>
              <a:lnSpc>
                <a:spcPct val="140000"/>
              </a:lnSpc>
            </a:pPr>
            <a:r>
              <a:rPr lang="en-GB" altLang="it-IT" b="1" i="1" dirty="0" smtClean="0">
                <a:solidFill>
                  <a:srgbClr val="FFFFFF"/>
                </a:solidFill>
              </a:rPr>
              <a:t> SMART SURVEY: THE MEASURES </a:t>
            </a:r>
            <a:endParaRPr lang="en-GB" altLang="it-IT" b="1" i="1" dirty="0">
              <a:solidFill>
                <a:srgbClr val="FFFFFF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1687" y="1700808"/>
            <a:ext cx="9212199" cy="3456384"/>
          </a:xfrm>
          <a:prstGeom prst="rect">
            <a:avLst/>
          </a:prstGeom>
          <a:solidFill>
            <a:srgbClr val="FF00FF">
              <a:alpha val="69804"/>
            </a:srgbClr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Computerized, semi-structured clinical interview centered on key socio-demographic data and basic information on migration and life conditions of asylum seekers before , during, and after the exodus from the homeland </a:t>
            </a:r>
          </a:p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Primary Care PTSD Screening (PC-PTSD) </a:t>
            </a:r>
          </a:p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PTSD Checklist for DSM-5 (PCL-5)</a:t>
            </a:r>
          </a:p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Life Events </a:t>
            </a:r>
            <a:r>
              <a:rPr lang="en-US" altLang="it-IT" b="1" dirty="0">
                <a:solidFill>
                  <a:srgbClr val="FFFFFF"/>
                </a:solidFill>
                <a:cs typeface="Arial" pitchFamily="34" charset="0"/>
              </a:rPr>
              <a:t>C</a:t>
            </a: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hecklist  for DSM-5 ( LEC-5) </a:t>
            </a:r>
          </a:p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it-IT" b="1" dirty="0" smtClean="0">
                <a:solidFill>
                  <a:srgbClr val="FFFFFF"/>
                </a:solidFill>
                <a:cs typeface="Arial" pitchFamily="34" charset="0"/>
              </a:rPr>
              <a:t>World Health Organization Disability Assessment Schedule 2.0 (WHODAS 2.0)</a:t>
            </a:r>
          </a:p>
          <a:p>
            <a:pPr marL="355600" lvl="1" algn="just">
              <a:lnSpc>
                <a:spcPct val="165000"/>
              </a:lnSpc>
              <a:buClr>
                <a:srgbClr val="0000CC"/>
              </a:buClr>
              <a:buFont typeface="Wingdings" panose="05000000000000000000" pitchFamily="2" charset="2"/>
              <a:buChar char="v"/>
            </a:pPr>
            <a:endParaRPr lang="en-US" altLang="it-IT" b="1" dirty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2E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it-IT" altLang="it-IT" sz="2400" b="1" i="1">
              <a:solidFill>
                <a:srgbClr val="FFFFFF"/>
              </a:solidFill>
            </a:endParaRP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-230147" y="-27384"/>
            <a:ext cx="9482667" cy="97653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3D"/>
            </a:prst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79388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>
              <a:lnSpc>
                <a:spcPct val="140000"/>
              </a:lnSpc>
            </a:pPr>
            <a:r>
              <a:rPr lang="en-US" altLang="it-IT" b="1" i="1" dirty="0" smtClean="0">
                <a:solidFill>
                  <a:srgbClr val="FFFFFF"/>
                </a:solidFill>
              </a:rPr>
              <a:t> SMART SURVEY :</a:t>
            </a:r>
            <a:r>
              <a:rPr lang="en-GB" altLang="it-IT" b="1" i="1" dirty="0" smtClean="0">
                <a:solidFill>
                  <a:srgbClr val="FFFFFF"/>
                </a:solidFill>
              </a:rPr>
              <a:t> MAIN MIGRATION CAUSES  </a:t>
            </a:r>
            <a:endParaRPr lang="en-GB" altLang="it-IT" b="1" i="1" dirty="0">
              <a:solidFill>
                <a:srgbClr val="FFFFFF"/>
              </a:solidFill>
            </a:endParaRPr>
          </a:p>
        </p:txBody>
      </p:sp>
      <p:graphicFrame>
        <p:nvGraphicFramePr>
          <p:cNvPr id="3" name="Grafico 2"/>
          <p:cNvGraphicFramePr/>
          <p:nvPr>
            <p:extLst/>
          </p:nvPr>
        </p:nvGraphicFramePr>
        <p:xfrm>
          <a:off x="611560" y="582667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51520" y="6093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" y="4869160"/>
            <a:ext cx="9123657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C4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-36512" y="5229200"/>
            <a:ext cx="1296144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Persecution</a:t>
            </a:r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5229200"/>
            <a:ext cx="144016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Persecution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eligious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699792" y="5229200"/>
            <a:ext cx="1366398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Persecution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066190" y="5229200"/>
            <a:ext cx="1297898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Persecution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364088" y="5229200"/>
            <a:ext cx="1296144" cy="830997"/>
          </a:xfrm>
          <a:prstGeom prst="rect">
            <a:avLst/>
          </a:prstGeom>
          <a:solidFill>
            <a:srgbClr val="663300"/>
          </a:solidFill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631720" y="5229200"/>
            <a:ext cx="1180640" cy="101566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Hunger</a:t>
            </a:r>
            <a:r>
              <a:rPr lang="it-IT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extreme</a:t>
            </a:r>
            <a:r>
              <a:rPr lang="it-IT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indigence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840872" y="5229200"/>
            <a:ext cx="1303128" cy="830997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0" y="6021288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  <a:endParaRPr lang="it-IT" sz="1600" b="1" kern="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6525344"/>
            <a:ext cx="9116504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Sacchetti </a:t>
            </a:r>
            <a:r>
              <a:rPr lang="it-IT" altLang="it-IT" sz="1400" b="1" i="1" dirty="0">
                <a:solidFill>
                  <a:srgbClr val="FFFFFF"/>
                </a:solidFill>
                <a:latin typeface="Arial" charset="0"/>
              </a:rPr>
              <a:t>E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. et al   ( 2017)  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Preliminar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findings</a:t>
            </a:r>
            <a:endParaRPr lang="it-IT" altLang="it-IT" dirty="0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02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2E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it-IT" altLang="it-IT" sz="2400" b="1" i="1">
              <a:solidFill>
                <a:srgbClr val="FFFFFF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6514471"/>
            <a:ext cx="7812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Sacchetti E. et al. ( 2017). In </a:t>
            </a:r>
            <a:r>
              <a:rPr lang="it-IT" sz="1400" b="1" i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-15287" y="5820777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disaster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-15287" y="5506425"/>
            <a:ext cx="1273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</a:t>
            </a:r>
            <a:r>
              <a:rPr lang="it-IT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explosion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15287" y="5192080"/>
            <a:ext cx="1929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-15287" y="4877735"/>
            <a:ext cx="4118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(work, home,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recreational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-15287" y="4563390"/>
            <a:ext cx="2279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Exposure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toxic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substance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-15287" y="4249045"/>
            <a:ext cx="1380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assault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-15287" y="3934700"/>
            <a:ext cx="1918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Assault with a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weapon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-15287" y="3620355"/>
            <a:ext cx="1382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ssault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-15287" y="3306010"/>
            <a:ext cx="3541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unwanted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unconfortable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-15287" y="2991665"/>
            <a:ext cx="2545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Combact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exposure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war zone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-15287" y="267732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Captivity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-15287" y="2362975"/>
            <a:ext cx="2464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threatening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illness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-15287" y="2048630"/>
            <a:ext cx="1996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 human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-15287" y="1734285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violent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-15287" y="1419940"/>
            <a:ext cx="2042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accidental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-15287" y="1105595"/>
            <a:ext cx="4066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else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-15287" y="791250"/>
            <a:ext cx="2955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stressful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fico 2"/>
          <p:cNvGraphicFramePr/>
          <p:nvPr>
            <p:extLst/>
          </p:nvPr>
        </p:nvGraphicFramePr>
        <p:xfrm>
          <a:off x="3779912" y="678641"/>
          <a:ext cx="5681276" cy="584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8811858" y="6097776"/>
            <a:ext cx="33214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it-IT" sz="13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"/>
          <p:cNvSpPr txBox="1">
            <a:spLocks noChangeArrowheads="1"/>
          </p:cNvSpPr>
          <p:nvPr/>
        </p:nvSpPr>
        <p:spPr>
          <a:xfrm>
            <a:off x="-116632" y="10833"/>
            <a:ext cx="9144000" cy="699166"/>
          </a:xfrm>
          <a:prstGeom prst="rect">
            <a:avLst/>
          </a:prstGeom>
          <a:noFill/>
          <a:ln/>
          <a:extLst/>
        </p:spPr>
        <p:txBody>
          <a:bodyPr lIns="90488" tIns="44450" rIns="90488" bIns="44450" anchor="t">
            <a:spAutoFit/>
          </a:bodyPr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it-IT" sz="18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SMART SURVEY: </a:t>
            </a:r>
            <a:r>
              <a:rPr lang="it-IT" altLang="it-IT" sz="18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1800" b="1" i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it-IT" sz="18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LEC-5 TRAUMATIC ADVERSITIES </a:t>
            </a:r>
            <a:r>
              <a:rPr lang="en-US" altLang="it-IT" sz="18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</a:t>
            </a:r>
            <a:r>
              <a:rPr lang="en-US" altLang="it-IT" sz="18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ASYLUM </a:t>
            </a:r>
            <a:r>
              <a:rPr lang="en-US" altLang="it-IT" sz="18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SEEKERS   </a:t>
            </a:r>
            <a:endParaRPr lang="en-US" altLang="it-IT" sz="1800" b="1" i="1" kern="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20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27280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afico 5"/>
          <p:cNvGraphicFramePr/>
          <p:nvPr>
            <p:extLst/>
          </p:nvPr>
        </p:nvGraphicFramePr>
        <p:xfrm>
          <a:off x="347531" y="1134923"/>
          <a:ext cx="8064896" cy="3850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720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394467"/>
          </a:xfrm>
          <a:noFill/>
          <a:ln/>
          <a:extLst/>
        </p:spPr>
        <p:txBody>
          <a:bodyPr lIns="90488" tIns="44450" rIns="90488" bIns="4445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</a:t>
            </a: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PC-PTSD </a:t>
            </a:r>
            <a:r>
              <a:rPr lang="it-IT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GROUPING OF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ASYLUM SEEKERS </a:t>
            </a:r>
            <a:endParaRPr lang="it-IT" altLang="it-IT" sz="1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082014" y="921445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6577626"/>
            <a:ext cx="9116504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Sacchetti </a:t>
            </a:r>
            <a:r>
              <a:rPr lang="it-IT" altLang="it-IT" sz="1400" b="1" i="1" dirty="0">
                <a:solidFill>
                  <a:srgbClr val="FFFFFF"/>
                </a:solidFill>
                <a:latin typeface="Arial" charset="0"/>
              </a:rPr>
              <a:t>E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. et al   ( 2017)  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Preliminar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findings</a:t>
            </a:r>
            <a:endParaRPr lang="it-IT" altLang="it-IT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763688" y="4942607"/>
            <a:ext cx="1918277" cy="553998"/>
          </a:xfrm>
          <a:prstGeom prst="rect">
            <a:avLst/>
          </a:prstGeom>
          <a:solidFill>
            <a:srgbClr val="00808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PC-PTSD score ≥ 3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436096" y="4885129"/>
            <a:ext cx="1944216" cy="553998"/>
          </a:xfrm>
          <a:prstGeom prst="rect">
            <a:avLst/>
          </a:prstGeom>
          <a:solidFill>
            <a:srgbClr val="00FF0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</a:p>
          <a:p>
            <a:pPr algn="ctr"/>
            <a:r>
              <a:rPr lang="it-IT"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PC-PTSD score </a:t>
            </a:r>
            <a:r>
              <a:rPr lang="it-IT" sz="1500" b="1" dirty="0" smtClean="0">
                <a:solidFill>
                  <a:srgbClr val="FFFFFF"/>
                </a:solidFill>
                <a:latin typeface="Arial"/>
                <a:cs typeface="Arial"/>
              </a:rPr>
              <a:t>&lt;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6042774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-8000" y="5610726"/>
            <a:ext cx="9116504" cy="33855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PC-PTSD </a:t>
            </a:r>
            <a:r>
              <a:rPr lang="it-IT" sz="16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r>
              <a:rPr lang="it-IT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-off 2/3</a:t>
            </a:r>
          </a:p>
        </p:txBody>
      </p:sp>
    </p:spTree>
    <p:extLst>
      <p:ext uri="{BB962C8B-B14F-4D97-AF65-F5344CB8AC3E}">
        <p14:creationId xmlns:p14="http://schemas.microsoft.com/office/powerpoint/2010/main" val="13898436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806489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afico 5"/>
          <p:cNvGraphicFramePr/>
          <p:nvPr>
            <p:extLst/>
          </p:nvPr>
        </p:nvGraphicFramePr>
        <p:xfrm>
          <a:off x="107504" y="1134923"/>
          <a:ext cx="8784976" cy="3850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720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394467"/>
          </a:xfrm>
          <a:noFill/>
          <a:ln/>
          <a:extLst/>
        </p:spPr>
        <p:txBody>
          <a:bodyPr lIns="90488" tIns="44450" rIns="90488" bIns="4445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SMART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</a:t>
            </a: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PCL-5  </a:t>
            </a:r>
            <a:r>
              <a:rPr lang="it-IT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GROUPING OF </a:t>
            </a: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ASYLUM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SEEKERS </a:t>
            </a:r>
            <a:endParaRPr lang="it-IT" altLang="it-IT" sz="1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082014" y="921445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6577626"/>
            <a:ext cx="9116504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Sacchetti </a:t>
            </a:r>
            <a:r>
              <a:rPr lang="it-IT" altLang="it-IT" sz="1400" b="1" i="1" dirty="0">
                <a:solidFill>
                  <a:srgbClr val="FFFFFF"/>
                </a:solidFill>
                <a:latin typeface="Arial" charset="0"/>
              </a:rPr>
              <a:t>E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. et al   ( 2017)  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Preliminar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findings</a:t>
            </a:r>
            <a:endParaRPr lang="it-IT" altLang="it-IT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861635" y="4942607"/>
            <a:ext cx="1918277" cy="553998"/>
          </a:xfrm>
          <a:prstGeom prst="rect">
            <a:avLst/>
          </a:prstGeom>
          <a:solidFill>
            <a:srgbClr val="FF000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PCL- score ≥ 33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868144" y="4885129"/>
            <a:ext cx="1944216" cy="553998"/>
          </a:xfrm>
          <a:prstGeom prst="rect">
            <a:avLst/>
          </a:prstGeom>
          <a:solidFill>
            <a:srgbClr val="FFC00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PCL-5 </a:t>
            </a:r>
            <a:r>
              <a:rPr lang="it-IT"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 </a:t>
            </a:r>
            <a:r>
              <a:rPr lang="it-IT" sz="1500" b="1" dirty="0" smtClean="0">
                <a:solidFill>
                  <a:srgbClr val="FFFFFF"/>
                </a:solidFill>
                <a:latin typeface="Arial"/>
                <a:cs typeface="Arial"/>
              </a:rPr>
              <a:t>&lt;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6042774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-8000" y="5610726"/>
            <a:ext cx="9116504" cy="33855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PCL-5 </a:t>
            </a:r>
            <a:r>
              <a:rPr lang="it-IT" sz="16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r>
              <a:rPr lang="it-IT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-off 32/33</a:t>
            </a:r>
          </a:p>
        </p:txBody>
      </p:sp>
    </p:spTree>
    <p:extLst>
      <p:ext uri="{BB962C8B-B14F-4D97-AF65-F5344CB8AC3E}">
        <p14:creationId xmlns:p14="http://schemas.microsoft.com/office/powerpoint/2010/main" val="16998467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>
            <p:extLst/>
          </p:nvPr>
        </p:nvGraphicFramePr>
        <p:xfrm>
          <a:off x="0" y="1134923"/>
          <a:ext cx="8892479" cy="445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2068" name="Rectangle 4"/>
          <p:cNvSpPr>
            <a:spLocks noGrp="1" noChangeArrowheads="1"/>
          </p:cNvSpPr>
          <p:nvPr>
            <p:ph type="title"/>
          </p:nvPr>
        </p:nvSpPr>
        <p:spPr>
          <a:xfrm>
            <a:off x="-180528" y="44624"/>
            <a:ext cx="9468544" cy="699166"/>
          </a:xfrm>
          <a:noFill/>
          <a:ln/>
          <a:extLst/>
        </p:spPr>
        <p:txBody>
          <a:bodyPr wrap="square" lIns="90488" tIns="44450" rIns="90488" bIns="4445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</a:t>
            </a: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LEC-5 TRAUMATIC ADVERSITIES REPORTED BY </a:t>
            </a:r>
            <a:r>
              <a:rPr lang="en-US" altLang="it-IT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ASYLUM </a:t>
            </a:r>
            <a:r>
              <a:rPr lang="en-US" altLang="it-IT" sz="1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SEEKERS </a:t>
            </a:r>
            <a:endParaRPr lang="it-IT" altLang="it-IT" sz="1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851920" y="858198"/>
            <a:ext cx="1576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6577626"/>
            <a:ext cx="9116504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Sacchetti </a:t>
            </a:r>
            <a:r>
              <a:rPr lang="it-IT" altLang="it-IT" sz="1400" b="1" i="1" dirty="0">
                <a:solidFill>
                  <a:srgbClr val="FFFFFF"/>
                </a:solidFill>
                <a:latin typeface="Arial" charset="0"/>
              </a:rPr>
              <a:t>E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. et al   ( 2017)  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Preliminar</a:t>
            </a:r>
            <a:r>
              <a:rPr lang="it-IT" altLang="it-IT" sz="1400" b="1" i="1" dirty="0" smtClean="0">
                <a:solidFill>
                  <a:srgbClr val="FFFFFF"/>
                </a:solidFill>
                <a:latin typeface="Arial" charset="0"/>
              </a:rPr>
              <a:t>  </a:t>
            </a:r>
            <a:r>
              <a:rPr lang="it-IT" altLang="it-IT" sz="1400" b="1" i="1" dirty="0" err="1" smtClean="0">
                <a:solidFill>
                  <a:srgbClr val="FFFFFF"/>
                </a:solidFill>
                <a:latin typeface="Arial" charset="0"/>
              </a:rPr>
              <a:t>findings</a:t>
            </a:r>
            <a:endParaRPr lang="it-IT" altLang="it-IT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6042774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</a:p>
        </p:txBody>
      </p:sp>
      <p:sp>
        <p:nvSpPr>
          <p:cNvPr id="13" name="CasellaDiTesto 1"/>
          <p:cNvSpPr txBox="1"/>
          <p:nvPr/>
        </p:nvSpPr>
        <p:spPr>
          <a:xfrm>
            <a:off x="1115616" y="5445223"/>
            <a:ext cx="1802002" cy="432049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Unaffected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"/>
          <p:cNvSpPr txBox="1"/>
          <p:nvPr/>
        </p:nvSpPr>
        <p:spPr>
          <a:xfrm>
            <a:off x="3275856" y="5445223"/>
            <a:ext cx="3098146" cy="432049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Subthreshold</a:t>
            </a:r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PTSD 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"/>
          <p:cNvSpPr txBox="1"/>
          <p:nvPr/>
        </p:nvSpPr>
        <p:spPr>
          <a:xfrm>
            <a:off x="6444208" y="5445223"/>
            <a:ext cx="2018026" cy="432049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 bwMode="auto">
          <a:xfrm>
            <a:off x="3163792" y="1412776"/>
            <a:ext cx="2560336" cy="457200"/>
          </a:xfrm>
          <a:prstGeom prst="rect">
            <a:avLst/>
          </a:prstGeom>
          <a:solidFill>
            <a:schemeClr val="tx1"/>
          </a:solidFill>
          <a:ln w="57150">
            <a:noFill/>
            <a:miter lim="800000"/>
            <a:headEnd/>
            <a:tailEnd/>
          </a:ln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algn="just" defTabSz="762000">
              <a:lnSpc>
                <a:spcPct val="150000"/>
              </a:lnSpc>
              <a:spcBef>
                <a:spcPct val="20000"/>
              </a:spcBef>
              <a:buClr>
                <a:schemeClr val="accent3">
                  <a:lumMod val="20000"/>
                  <a:lumOff val="80000"/>
                </a:schemeClr>
              </a:buClr>
              <a:buSzPct val="100000"/>
            </a:pPr>
            <a:r>
              <a:rPr lang="it-IT" sz="1400" b="1" kern="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p=.000 (Un  &lt; Sub &lt; PTSD ) </a:t>
            </a:r>
          </a:p>
        </p:txBody>
      </p:sp>
    </p:spTree>
    <p:extLst>
      <p:ext uri="{BB962C8B-B14F-4D97-AF65-F5344CB8AC3E}">
        <p14:creationId xmlns:p14="http://schemas.microsoft.com/office/powerpoint/2010/main" val="115043628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ico 14"/>
          <p:cNvGraphicFramePr/>
          <p:nvPr>
            <p:extLst/>
          </p:nvPr>
        </p:nvGraphicFramePr>
        <p:xfrm>
          <a:off x="37725" y="1319758"/>
          <a:ext cx="8926763" cy="369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>
            <a:off x="4" y="4869160"/>
            <a:ext cx="9123657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C400"/>
              </a:solidFill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2772" y="116632"/>
            <a:ext cx="9131228" cy="1008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3D"/>
            </a:prstShdw>
          </a:effectLst>
          <a:extLst/>
        </p:spPr>
        <p:txBody>
          <a:bodyPr lIns="90488" tIns="44450" rIns="90488" bIns="44450"/>
          <a:lstStyle>
            <a:lvl1pPr marL="342900" indent="-3429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79388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/>
            <a:r>
              <a:rPr lang="en-GB" altLang="it-IT" b="1" i="1" dirty="0" smtClean="0">
                <a:solidFill>
                  <a:srgbClr val="FFFFFF"/>
                </a:solidFill>
              </a:rPr>
              <a:t> </a:t>
            </a:r>
            <a:endParaRPr lang="en-GB" altLang="it-IT" b="1" i="1" dirty="0">
              <a:solidFill>
                <a:srgbClr val="FFFF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0" y="6514471"/>
            <a:ext cx="7812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Sacchetti E. et al. ( 2017). In </a:t>
            </a:r>
            <a:r>
              <a:rPr lang="it-IT" sz="1400" b="1" i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906180" y="99302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</a:t>
            </a:r>
            <a:endParaRPr lang="it-IT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-21722" y="44624"/>
            <a:ext cx="911088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it-IT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SMART </a:t>
            </a:r>
            <a:r>
              <a:rPr lang="en-US" altLang="it-IT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 : </a:t>
            </a:r>
            <a:br>
              <a:rPr lang="en-US" altLang="it-IT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it-IT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RELATIONSHIP BETWEEN PTSD SPECTRUM DISORDERS </a:t>
            </a:r>
            <a:endParaRPr lang="en-US" altLang="it-IT" b="1" i="1" kern="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it-IT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CHILDHOOD ADVERSITIES</a:t>
            </a:r>
            <a:endParaRPr lang="it-IT" kern="0" dirty="0" smtClean="0">
              <a:solidFill>
                <a:srgbClr val="FFFFFF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11560" y="2734656"/>
            <a:ext cx="8352928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.000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8000" y="5816297"/>
            <a:ext cx="4567534" cy="276999"/>
          </a:xfrm>
          <a:prstGeom prst="rect">
            <a:avLst/>
          </a:prstGeom>
          <a:solidFill>
            <a:srgbClr val="996633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adversities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first 10 </a:t>
            </a:r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(n°= 53 )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559534" y="5816297"/>
            <a:ext cx="4548970" cy="2769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 adversities in the  first 10 years) (n°=147)</a:t>
            </a:r>
            <a:r>
              <a:rPr lang="it-IT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0" y="6186790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971600" y="4783214"/>
            <a:ext cx="19182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(n°19)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300192" y="4797152"/>
            <a:ext cx="25202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 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</a:t>
            </a:r>
            <a:endParaRPr lang="it-IT" sz="15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(n°157)  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779912" y="4797152"/>
            <a:ext cx="206229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</a:p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Subthreshold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-PTSD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(n°24)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183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" y="4869160"/>
            <a:ext cx="9123657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C400"/>
              </a:solidFill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2772" y="116632"/>
            <a:ext cx="9131228" cy="1008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3D"/>
            </a:prstShdw>
          </a:effectLst>
          <a:extLst/>
        </p:spPr>
        <p:txBody>
          <a:bodyPr lIns="90488" tIns="44450" rIns="90488" bIns="44450"/>
          <a:lstStyle>
            <a:lvl1pPr marL="342900" indent="-3429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79388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/>
            <a:r>
              <a:rPr lang="en-GB" altLang="it-IT" b="1" i="1" dirty="0" smtClean="0">
                <a:solidFill>
                  <a:srgbClr val="FFFFFF"/>
                </a:solidFill>
              </a:rPr>
              <a:t> </a:t>
            </a:r>
            <a:endParaRPr lang="en-GB" altLang="it-IT" b="1" i="1" dirty="0">
              <a:solidFill>
                <a:srgbClr val="FFFF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0" y="6514471"/>
            <a:ext cx="7812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Sacchetti E. et al. ( 2017). In </a:t>
            </a:r>
            <a:r>
              <a:rPr lang="it-IT" sz="1400" b="1" i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it-IT" sz="1400" b="1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afico 14"/>
          <p:cNvGraphicFramePr/>
          <p:nvPr>
            <p:extLst/>
          </p:nvPr>
        </p:nvGraphicFramePr>
        <p:xfrm>
          <a:off x="37725" y="1243608"/>
          <a:ext cx="905349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4213187" y="90872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</a:t>
            </a:r>
            <a:endParaRPr lang="it-IT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773" y="-27384"/>
            <a:ext cx="911088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it-IT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SMART SURVEY  : </a:t>
            </a:r>
            <a:r>
              <a:rPr lang="en-US" altLang="it-IT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it-IT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it-IT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RELATIONSHIP BETWEEN PTSD SPECTRUM DISORDERS </a:t>
            </a:r>
          </a:p>
          <a:p>
            <a:pPr algn="ctr">
              <a:defRPr/>
            </a:pPr>
            <a:r>
              <a:rPr lang="en-US" altLang="it-IT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OFFENCES IN  THE PERI-MIGRATION PERIOD </a:t>
            </a:r>
            <a:endParaRPr lang="it-IT" kern="0" dirty="0" smtClean="0">
              <a:solidFill>
                <a:srgbClr val="FFFFFF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11560" y="1916360"/>
            <a:ext cx="8352928" cy="338554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.000</a:t>
            </a:r>
            <a:endParaRPr lang="it-IT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8000" y="4869160"/>
            <a:ext cx="4567534" cy="323165"/>
          </a:xfrm>
          <a:prstGeom prst="rect">
            <a:avLst/>
          </a:prstGeom>
          <a:solidFill>
            <a:srgbClr val="CC00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offences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559534" y="4869160"/>
            <a:ext cx="4548970" cy="323165"/>
          </a:xfrm>
          <a:prstGeom prst="rect">
            <a:avLst/>
          </a:prstGeom>
          <a:solidFill>
            <a:srgbClr val="008080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Non-reporting 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offences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7496" y="5949280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200 consecutive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trafficked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migrants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seeking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asylum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 Brescia     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971600" y="3901224"/>
            <a:ext cx="19182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(n°19)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300192" y="3915162"/>
            <a:ext cx="25202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PTSD-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</a:t>
            </a:r>
            <a:endParaRPr lang="it-IT" sz="15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(n°154)  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79912" y="3915162"/>
            <a:ext cx="206229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</a:p>
          <a:p>
            <a:pPr algn="ctr"/>
            <a:r>
              <a:rPr lang="it-IT" sz="15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Subthreshold</a:t>
            </a:r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-PTSD</a:t>
            </a:r>
          </a:p>
          <a:p>
            <a:pPr algn="ctr"/>
            <a:r>
              <a:rPr lang="it-IT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(n°24) </a:t>
            </a:r>
            <a:endParaRPr lang="it-IT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-8000" y="5373216"/>
            <a:ext cx="91165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Peri-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&amp; time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spent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40498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body"/>
          </p:nvPr>
        </p:nvSpPr>
        <p:spPr>
          <a:xfrm>
            <a:off x="427709" y="1772816"/>
            <a:ext cx="8169275" cy="35274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/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    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Il DSMD comprende di norma: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le Unità Operative di Psichiatria,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le Unità Operative di Neuropsichiatria   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dell’Infanzia e dell’Adolescenza,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le Unità di Psicologia, 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le Unità Operative Servizi Dipendenze </a:t>
            </a:r>
          </a:p>
          <a:p>
            <a:pPr marL="342900" indent="-333375" algn="just" eaLnBrk="1" hangingPunct="1">
              <a:spcBef>
                <a:spcPts val="8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   ed i servizi per la disabilità psichica.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27584" y="116632"/>
            <a:ext cx="7770812" cy="1433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200" dirty="0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C 4.4.1. Dipartimento di Salute Mentale e Dipendenze</a:t>
            </a:r>
          </a:p>
        </p:txBody>
      </p:sp>
    </p:spTree>
    <p:extLst>
      <p:ext uri="{BB962C8B-B14F-4D97-AF65-F5344CB8AC3E}">
        <p14:creationId xmlns:p14="http://schemas.microsoft.com/office/powerpoint/2010/main" val="217693704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Grafico 29"/>
          <p:cNvGraphicFramePr/>
          <p:nvPr>
            <p:extLst/>
          </p:nvPr>
        </p:nvGraphicFramePr>
        <p:xfrm>
          <a:off x="6264188" y="1340768"/>
          <a:ext cx="29523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Grafico 28"/>
          <p:cNvGraphicFramePr/>
          <p:nvPr>
            <p:extLst/>
          </p:nvPr>
        </p:nvGraphicFramePr>
        <p:xfrm>
          <a:off x="3191703" y="1340768"/>
          <a:ext cx="29523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Rettangolo 24"/>
          <p:cNvSpPr/>
          <p:nvPr/>
        </p:nvSpPr>
        <p:spPr>
          <a:xfrm>
            <a:off x="3096344" y="4681346"/>
            <a:ext cx="2987824" cy="775315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6" name="Grafico 5"/>
          <p:cNvGraphicFramePr/>
          <p:nvPr>
            <p:extLst/>
          </p:nvPr>
        </p:nvGraphicFramePr>
        <p:xfrm>
          <a:off x="251520" y="1340768"/>
          <a:ext cx="29523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019319" y="1923202"/>
            <a:ext cx="1680473" cy="318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.000</a:t>
            </a:r>
            <a:endParaRPr lang="it-IT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6577626"/>
            <a:ext cx="9116504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chemeClr val="bg1"/>
                </a:solidFill>
                <a:latin typeface="Arial" charset="0"/>
              </a:rPr>
              <a:t>Sacchetti </a:t>
            </a:r>
            <a:r>
              <a:rPr lang="it-IT" altLang="it-IT" sz="1400" b="1" i="1" dirty="0">
                <a:solidFill>
                  <a:schemeClr val="bg1"/>
                </a:solidFill>
                <a:latin typeface="Arial" charset="0"/>
              </a:rPr>
              <a:t>E</a:t>
            </a:r>
            <a:r>
              <a:rPr lang="it-IT" altLang="it-IT" sz="1400" b="1" i="1" dirty="0" smtClean="0">
                <a:solidFill>
                  <a:schemeClr val="bg1"/>
                </a:solidFill>
                <a:latin typeface="Arial" charset="0"/>
              </a:rPr>
              <a:t>. et al   ( 2017)    </a:t>
            </a:r>
            <a:r>
              <a:rPr lang="it-IT" altLang="it-IT" sz="1400" b="1" i="1" dirty="0" err="1" smtClean="0">
                <a:solidFill>
                  <a:schemeClr val="bg1"/>
                </a:solidFill>
                <a:latin typeface="Arial" charset="0"/>
              </a:rPr>
              <a:t>Preliminar</a:t>
            </a:r>
            <a:r>
              <a:rPr lang="it-IT" altLang="it-IT" sz="1400" b="1" i="1" dirty="0" smtClean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it-IT" altLang="it-IT" sz="1400" b="1" i="1" dirty="0" err="1" smtClean="0">
                <a:solidFill>
                  <a:schemeClr val="bg1"/>
                </a:solidFill>
                <a:latin typeface="Arial" charset="0"/>
              </a:rPr>
              <a:t>findings</a:t>
            </a:r>
            <a:endParaRPr lang="it-IT" altLang="it-IT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6186790"/>
            <a:ext cx="9116504" cy="3385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consecutive male asylum seekers sheltered in Brescia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-8000" y="5754742"/>
            <a:ext cx="9116504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WHODAS 2.0 ( </a:t>
            </a:r>
            <a:r>
              <a:rPr lang="it-IT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it-IT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CasellaDiTesto 3"/>
          <p:cNvSpPr txBox="1"/>
          <p:nvPr/>
        </p:nvSpPr>
        <p:spPr bwMode="auto">
          <a:xfrm>
            <a:off x="611560" y="1027584"/>
            <a:ext cx="2448272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algn="ctr" defTabSz="762000">
              <a:lnSpc>
                <a:spcPct val="150000"/>
              </a:lnSpc>
              <a:spcBef>
                <a:spcPct val="20000"/>
              </a:spcBef>
              <a:buClr>
                <a:schemeClr val="accent3">
                  <a:lumMod val="20000"/>
                  <a:lumOff val="80000"/>
                </a:schemeClr>
              </a:buClr>
              <a:buSzPct val="100000"/>
            </a:pPr>
            <a:r>
              <a:rPr lang="en-US" sz="1200" b="1" kern="0" dirty="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Days with difficulties  </a:t>
            </a:r>
          </a:p>
        </p:txBody>
      </p:sp>
      <p:sp>
        <p:nvSpPr>
          <p:cNvPr id="21" name="CasellaDiTesto 20"/>
          <p:cNvSpPr txBox="1"/>
          <p:nvPr/>
        </p:nvSpPr>
        <p:spPr bwMode="auto">
          <a:xfrm>
            <a:off x="3563888" y="1027584"/>
            <a:ext cx="2448272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algn="ctr" defTabSz="762000">
              <a:lnSpc>
                <a:spcPct val="150000"/>
              </a:lnSpc>
              <a:spcBef>
                <a:spcPct val="20000"/>
              </a:spcBef>
              <a:buClr>
                <a:schemeClr val="accent3">
                  <a:lumMod val="20000"/>
                  <a:lumOff val="80000"/>
                </a:schemeClr>
              </a:buClr>
              <a:buSzPct val="100000"/>
            </a:pPr>
            <a:r>
              <a:rPr lang="en-US" sz="1200" b="1" kern="0" dirty="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Days with reduced activity</a:t>
            </a:r>
          </a:p>
        </p:txBody>
      </p:sp>
      <p:sp>
        <p:nvSpPr>
          <p:cNvPr id="23" name="CasellaDiTesto 22"/>
          <p:cNvSpPr txBox="1"/>
          <p:nvPr/>
        </p:nvSpPr>
        <p:spPr bwMode="auto">
          <a:xfrm>
            <a:off x="6516216" y="1027584"/>
            <a:ext cx="2448272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algn="ctr" defTabSz="762000">
              <a:lnSpc>
                <a:spcPct val="150000"/>
              </a:lnSpc>
              <a:spcBef>
                <a:spcPct val="20000"/>
              </a:spcBef>
              <a:buClr>
                <a:schemeClr val="accent3">
                  <a:lumMod val="20000"/>
                  <a:lumOff val="80000"/>
                </a:schemeClr>
              </a:buClr>
              <a:buSzPct val="100000"/>
            </a:pPr>
            <a:r>
              <a:rPr lang="en-US" sz="1200" b="1" kern="0" dirty="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Days with total disability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3827631" y="1923202"/>
            <a:ext cx="1680473" cy="318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.000</a:t>
            </a:r>
            <a:endParaRPr lang="it-IT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6851967" y="1923202"/>
            <a:ext cx="1680473" cy="318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.000</a:t>
            </a:r>
            <a:endParaRPr lang="it-IT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084168" y="4686103"/>
            <a:ext cx="3059832" cy="775315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0" y="4676589"/>
            <a:ext cx="3082642" cy="775315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5724128" y="4653136"/>
            <a:ext cx="36724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PTSD-</a:t>
            </a:r>
            <a:r>
              <a:rPr lang="it-IT" sz="1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</a:t>
            </a:r>
            <a:endParaRPr lang="it-IT" sz="15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(n°157)  </a:t>
            </a:r>
            <a:endParaRPr lang="it-IT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366120" y="4653136"/>
            <a:ext cx="24482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</a:p>
          <a:p>
            <a:pPr algn="ctr"/>
            <a:r>
              <a:rPr lang="it-IT" sz="1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subthreshold</a:t>
            </a:r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PTSD</a:t>
            </a:r>
          </a:p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(n°24)</a:t>
            </a:r>
            <a:endParaRPr lang="it-IT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82182" y="4653136"/>
            <a:ext cx="19182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</a:p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PTSD</a:t>
            </a:r>
          </a:p>
          <a:p>
            <a:pPr algn="ctr"/>
            <a:r>
              <a:rPr lang="it-IT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(n°19.)</a:t>
            </a:r>
            <a:endParaRPr lang="it-IT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-576064" y="0"/>
            <a:ext cx="10332640" cy="98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altLang="it-IT" sz="1800" b="1" i="1" kern="0" dirty="0" smtClean="0">
                <a:solidFill>
                  <a:schemeClr val="bg1"/>
                </a:solidFill>
              </a:rPr>
              <a:t> </a:t>
            </a:r>
            <a:r>
              <a:rPr lang="en-US" altLang="it-IT" sz="17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17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SURVEY </a:t>
            </a:r>
            <a:r>
              <a:rPr lang="it-IT" altLang="it-IT" sz="17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br>
              <a:rPr lang="it-IT" altLang="it-IT" sz="17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7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PTSD </a:t>
            </a:r>
            <a:r>
              <a:rPr lang="it-IT" altLang="it-IT" sz="17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 </a:t>
            </a:r>
            <a:r>
              <a:rPr lang="it-IT" altLang="it-IT" sz="1700" b="1" i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DISORDERS </a:t>
            </a:r>
            <a:endParaRPr lang="it-IT" altLang="it-IT" sz="1700" b="1" i="1" kern="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altLang="it-IT" sz="1700" b="1" i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altLang="it-IT" sz="1800" b="1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700" b="1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SPENT WITH DISABILITY </a:t>
            </a:r>
            <a:endParaRPr lang="it-IT" altLang="it-IT" sz="1700" b="1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6126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28970"/>
            <a:ext cx="8496944" cy="600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764704"/>
            <a:ext cx="8159860" cy="56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9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fare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Implementare l’accesso alle cure primarie per migranti regolari e irregolari</a:t>
            </a:r>
          </a:p>
          <a:p>
            <a:r>
              <a:rPr lang="it-IT" dirty="0" smtClean="0"/>
              <a:t>Sviluppare servizi di consulenza e collegamento tra cure primarie, ambulatori STP e DSM</a:t>
            </a:r>
          </a:p>
          <a:p>
            <a:r>
              <a:rPr lang="it-IT" dirty="0" smtClean="0"/>
              <a:t>Implementare competenza culturale e tecnica nei CPS (progetti di psichiatria transculturale)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96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fare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it-IT" dirty="0" smtClean="0"/>
              <a:t>Percorsi di cura «dedicati» con </a:t>
            </a:r>
            <a:r>
              <a:rPr lang="it-IT" dirty="0" err="1" smtClean="0"/>
              <a:t>equipes</a:t>
            </a:r>
            <a:r>
              <a:rPr lang="it-IT" dirty="0" smtClean="0"/>
              <a:t> appositamente individuate?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oppure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«Normalizzazione» degli accessi e della presa in carico dei migranti da parte dei servizi di salute mentale?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30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831013" y="549275"/>
            <a:ext cx="1730375" cy="1800225"/>
          </a:xfrm>
          <a:custGeom>
            <a:avLst/>
            <a:gdLst>
              <a:gd name="T0" fmla="*/ 2147483647 w 21600"/>
              <a:gd name="T1" fmla="*/ 0 h 21600"/>
              <a:gd name="T2" fmla="*/ 1626143672 w 21600"/>
              <a:gd name="T3" fmla="*/ 1831123533 h 21600"/>
              <a:gd name="T4" fmla="*/ 0 w 21600"/>
              <a:gd name="T5" fmla="*/ 2147483647 h 21600"/>
              <a:gd name="T6" fmla="*/ 1626143672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183112353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 Narrow" panose="020B060602020203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-107950" y="222250"/>
            <a:ext cx="7472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it-IT" altLang="it-IT" sz="3600" b="1" dirty="0">
                <a:solidFill>
                  <a:srgbClr val="006666"/>
                </a:solidFill>
                <a:latin typeface="Arial Narrow" panose="020B0606020202030204" pitchFamily="34" charset="0"/>
              </a:rPr>
              <a:t>come massimizzare la fruibilità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57213" y="1665288"/>
            <a:ext cx="502285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it-IT" altLang="it-IT" sz="3200" dirty="0">
                <a:solidFill>
                  <a:srgbClr val="CC0000"/>
                </a:solidFill>
                <a:latin typeface="Arial Narrow" panose="020B0606020202030204" pitchFamily="34" charset="0"/>
              </a:rPr>
              <a:t>Il contrasto delle </a:t>
            </a:r>
            <a:r>
              <a:rPr lang="it-IT" altLang="it-IT" sz="32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barriere:</a:t>
            </a:r>
            <a:r>
              <a:rPr lang="it-IT" altLang="it-IT" sz="3200" dirty="0">
                <a:solidFill>
                  <a:srgbClr val="CC000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598488" y="4208463"/>
            <a:ext cx="57816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buClr>
                <a:srgbClr val="CC0000"/>
              </a:buClr>
              <a:buSzPct val="80000"/>
              <a:buFont typeface="Wingdings" pitchFamily="2" charset="2"/>
              <a:buChar char="v"/>
            </a:pPr>
            <a:r>
              <a:rPr lang="it-IT" altLang="it-IT" sz="2800" i="1">
                <a:latin typeface="Arial Narrow" panose="020B0606020202030204" pitchFamily="34" charset="0"/>
              </a:rPr>
              <a:t>organizzative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598488" y="5534887"/>
            <a:ext cx="63150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buClr>
                <a:srgbClr val="CC0000"/>
              </a:buClr>
              <a:buSzPct val="80000"/>
              <a:buFont typeface="Wingdings" pitchFamily="2" charset="2"/>
              <a:buChar char="v"/>
            </a:pPr>
            <a:r>
              <a:rPr lang="it-IT" altLang="it-IT" sz="2800" i="1" dirty="0">
                <a:latin typeface="Arial Narrow" panose="020B0606020202030204" pitchFamily="34" charset="0"/>
              </a:rPr>
              <a:t>  linguistico - culturali</a:t>
            </a: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6699250" y="1700213"/>
            <a:ext cx="796925" cy="360362"/>
          </a:xfrm>
          <a:custGeom>
            <a:avLst/>
            <a:gdLst>
              <a:gd name="T0" fmla="*/ 813591359 w 21600"/>
              <a:gd name="T1" fmla="*/ 0 h 21600"/>
              <a:gd name="T2" fmla="*/ 0 w 21600"/>
              <a:gd name="T3" fmla="*/ 50150977 h 21600"/>
              <a:gd name="T4" fmla="*/ 813591359 w 21600"/>
              <a:gd name="T5" fmla="*/ 100301955 h 21600"/>
              <a:gd name="T6" fmla="*/ 1084787790 w 21600"/>
              <a:gd name="T7" fmla="*/ 5015097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 Narrow" panose="020B0606020202030204" pitchFamily="34" charset="0"/>
            </a:endParaRPr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 rot="3649735">
            <a:off x="2700338" y="1320800"/>
            <a:ext cx="647700" cy="184150"/>
          </a:xfrm>
          <a:prstGeom prst="rightArrow">
            <a:avLst>
              <a:gd name="adj1" fmla="val 50000"/>
              <a:gd name="adj2" fmla="val 879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altLang="it-IT">
              <a:latin typeface="Arial Narrow" panose="020B0606020202030204" pitchFamily="34" charset="0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582613" y="3500438"/>
            <a:ext cx="578326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buClr>
                <a:srgbClr val="CC0000"/>
              </a:buClr>
              <a:buSzPct val="80000"/>
              <a:buFont typeface="Wingdings" pitchFamily="2" charset="2"/>
              <a:buChar char="v"/>
            </a:pPr>
            <a:r>
              <a:rPr lang="it-IT" altLang="it-IT" sz="2800" i="1">
                <a:latin typeface="Arial Narrow" panose="020B0606020202030204" pitchFamily="34" charset="0"/>
              </a:rPr>
              <a:t>economiche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569913" y="2781300"/>
            <a:ext cx="7361237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80000"/>
              <a:buFont typeface="Wingdings" pitchFamily="2" charset="2"/>
              <a:buChar char="v"/>
            </a:pPr>
            <a:r>
              <a:rPr lang="it-IT" altLang="it-IT" sz="2800" i="1">
                <a:latin typeface="Arial Narrow" panose="020B0606020202030204" pitchFamily="34" charset="0"/>
              </a:rPr>
              <a:t>  burocratico/amministrative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603250" y="4887913"/>
            <a:ext cx="5783263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buClr>
                <a:srgbClr val="CC0000"/>
              </a:buClr>
              <a:buSzPct val="80000"/>
              <a:buFont typeface="Wingdings" pitchFamily="2" charset="2"/>
              <a:buChar char="v"/>
            </a:pPr>
            <a:r>
              <a:rPr lang="it-IT" altLang="it-IT" sz="2800" i="1">
                <a:latin typeface="Arial Narrow" panose="020B0606020202030204" pitchFamily="34" charset="0"/>
              </a:rPr>
              <a:t>psicologiche</a:t>
            </a:r>
          </a:p>
        </p:txBody>
      </p:sp>
    </p:spTree>
    <p:extLst>
      <p:ext uri="{BB962C8B-B14F-4D97-AF65-F5344CB8AC3E}">
        <p14:creationId xmlns:p14="http://schemas.microsoft.com/office/powerpoint/2010/main" val="35265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48680"/>
            <a:ext cx="8136904" cy="592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0"/>
            <a:ext cx="8604448" cy="649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 txBox="1">
            <a:spLocks noGrp="1"/>
          </p:cNvSpPr>
          <p:nvPr>
            <p:ph type="title" idx="4294967295"/>
          </p:nvPr>
        </p:nvSpPr>
        <p:spPr>
          <a:xfrm>
            <a:off x="456998" y="1945756"/>
            <a:ext cx="8229600" cy="2325958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altLang="it-IT" sz="290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L'INTEGRAZIONE DEI SERVIZI DI PSICHIATRIA DEL DSM ASST SPEDALI CIVILI E IL PROGETTO START/FAMI</a:t>
            </a:r>
            <a:br>
              <a:rPr altLang="it-IT" sz="290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altLang="it-IT" sz="290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/>
            </a:r>
            <a:br>
              <a:rPr altLang="it-IT" sz="290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endParaRPr altLang="it-IT" sz="2903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954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522316" y="443535"/>
            <a:ext cx="8228160" cy="483209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LE FASI DELL’INTEGRAZIONE</a:t>
            </a:r>
            <a:endParaRPr altLang="it-IT" sz="2540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307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91681" y="1469476"/>
            <a:ext cx="8099369" cy="3977280"/>
          </a:xfrm>
        </p:spPr>
        <p:txBody>
          <a:bodyPr/>
          <a:lstStyle/>
          <a:p>
            <a:pPr marL="97921" eaLnBrk="1">
              <a:buSzPct val="45000"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Maggio 2017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Incontro del Direttore del DSM, del Responsabile e degli Psicologi del progetto START/FAMI e dei Referenti dei CPS per la definizione delle linee organizzative</a:t>
            </a:r>
          </a:p>
          <a:p>
            <a:pPr marL="97921" eaLnBrk="1">
              <a:buSzPct val="45000"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Giugno 2017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Valutazione della casistica già gestita dagli operatori START/FAMI e definizione dei criteri di gravità per l’invio ai Servizi Psichiatrici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Preliminare accordo su strumenti valutativi e sul riferimento territoriale per i casi con residenza temporanea</a:t>
            </a:r>
          </a:p>
        </p:txBody>
      </p:sp>
    </p:spTree>
    <p:extLst>
      <p:ext uri="{BB962C8B-B14F-4D97-AF65-F5344CB8AC3E}">
        <p14:creationId xmlns:p14="http://schemas.microsoft.com/office/powerpoint/2010/main" val="34559304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16632"/>
            <a:ext cx="7769225" cy="1433512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600" dirty="0" smtClean="0">
                <a:solidFill>
                  <a:schemeClr val="bg1"/>
                </a:solidFill>
              </a:rPr>
              <a:t>C 4.4.1. Dipartimento di Salute Mentale e Dipendenze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981200"/>
            <a:ext cx="7950200" cy="3706813"/>
          </a:xfrm>
        </p:spPr>
        <p:txBody>
          <a:bodyPr/>
          <a:lstStyle/>
          <a:p>
            <a:pPr indent="-333375" algn="just" eaLnBrk="1" hangingPunct="1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chemeClr val="bg1"/>
                </a:solidFill>
              </a:rPr>
              <a:t>  Le UO di Psichiatria degli Adulti e di Neuropsichiatria della Infanzia e della Adolescenza, di Psicologia, delle Dipendenze e i servizi per la disabilità psichica devono lavorare in modo integrato tra loro e con le diverse realtà del territorio.</a:t>
            </a:r>
          </a:p>
        </p:txBody>
      </p:sp>
    </p:spTree>
    <p:extLst>
      <p:ext uri="{BB962C8B-B14F-4D97-AF65-F5344CB8AC3E}">
        <p14:creationId xmlns:p14="http://schemas.microsoft.com/office/powerpoint/2010/main" val="38415521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522316" y="443535"/>
            <a:ext cx="8228160" cy="483209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LE FASI DELL’INTEGRAZIONE</a:t>
            </a:r>
            <a:endParaRPr altLang="it-IT" sz="2540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307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91681" y="1077571"/>
            <a:ext cx="8099369" cy="3977280"/>
          </a:xfrm>
        </p:spPr>
        <p:txBody>
          <a:bodyPr/>
          <a:lstStyle/>
          <a:p>
            <a:pPr marL="97921" eaLnBrk="1">
              <a:buSzPct val="45000"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Luglio-agosto 2017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Diffusione degli accordi per il riferimento territoriale dei pazienti</a:t>
            </a:r>
          </a:p>
          <a:p>
            <a:pPr marL="97921" eaLnBrk="1">
              <a:buSzPct val="45000"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Settembre 2017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Identificazione della </a:t>
            </a:r>
            <a:r>
              <a:rPr lang="it-IT" altLang="it-IT" sz="254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Threshold</a:t>
            </a: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it-IT" altLang="it-IT" sz="254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Assessment</a:t>
            </a: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it-IT" altLang="it-IT" sz="254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Grid</a:t>
            </a: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come strumento per lo screening. Accordi per la rimodulazione dello strumento per l’uso nel nostro contesto</a:t>
            </a:r>
          </a:p>
          <a:p>
            <a:pPr marL="97921" eaLnBrk="1">
              <a:buSzPct val="45000"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Novembre 2017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Incontro con gli Psicologi di riferimento per le varie comunità di accoglienza sul territorio. Ipotesi di una metodologia condivisa</a:t>
            </a:r>
          </a:p>
          <a:p>
            <a:pPr marL="97921" eaLnBrk="1">
              <a:buSzPct val="45000"/>
            </a:pPr>
            <a:endParaRPr lang="it-IT" altLang="it-IT" sz="2540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75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522316" y="573105"/>
            <a:ext cx="8228160" cy="874085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THRESHOLD ASSESSMENT GRID</a:t>
            </a:r>
            <a:b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DOMINI</a:t>
            </a:r>
            <a:endParaRPr altLang="it-IT" sz="2540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307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1306125" y="1992016"/>
            <a:ext cx="6727702" cy="3977280"/>
          </a:xfrm>
        </p:spPr>
        <p:txBody>
          <a:bodyPr/>
          <a:lstStyle/>
          <a:p>
            <a:pPr marL="97921" eaLnBrk="1">
              <a:buSzPct val="45000"/>
            </a:pPr>
            <a:r>
              <a:rPr lang="it-IT" altLang="it-IT" sz="254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Autolesività</a:t>
            </a: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intenzionale</a:t>
            </a:r>
          </a:p>
          <a:p>
            <a:pPr marL="97921" eaLnBrk="1">
              <a:buSzPct val="45000"/>
            </a:pPr>
            <a:r>
              <a:rPr lang="it-IT" altLang="it-IT" sz="254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Autolesività</a:t>
            </a: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non intenzionale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Rischio di subire abuso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Aggressività verso altri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Mancanza di supporto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Problemi psichici</a:t>
            </a:r>
          </a:p>
          <a:p>
            <a:pPr marL="97921" eaLnBrk="1">
              <a:buSzPct val="45000"/>
            </a:pPr>
            <a:r>
              <a:rPr lang="it-IT" altLang="it-IT" sz="254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Problemi sociali</a:t>
            </a:r>
            <a:endParaRPr altLang="it-IT" sz="2540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978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522316" y="377666"/>
            <a:ext cx="8228160" cy="1264962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LA RIMODULAZIONE DELLA THRESHOLD ASSESSMENT GRID</a:t>
            </a:r>
            <a:b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endParaRPr altLang="it-IT" sz="2540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307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56435" y="2420888"/>
            <a:ext cx="8360639" cy="3977280"/>
          </a:xfrm>
        </p:spPr>
        <p:txBody>
          <a:bodyPr/>
          <a:lstStyle/>
          <a:p>
            <a:pPr marL="408966" indent="-311045" eaLnBrk="1">
              <a:buSzPct val="45000"/>
              <a:buFontTx/>
              <a:buChar char="-"/>
            </a:pPr>
            <a:r>
              <a:rPr lang="it-IT" altLang="it-IT" sz="2177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TOLTO L’ITEM SUPPORTO/SURVIVAL DATO IL SOSTEGNO FORNITO DALLE STRUTTURE DI </a:t>
            </a:r>
            <a:r>
              <a:rPr lang="it-IT" altLang="it-IT" sz="2177" b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ACCOGLIENZA</a:t>
            </a:r>
          </a:p>
          <a:p>
            <a:pPr marL="408966" indent="-311045" eaLnBrk="1">
              <a:buSzPct val="45000"/>
              <a:buFontTx/>
              <a:buChar char="-"/>
            </a:pPr>
            <a:endParaRPr lang="it-IT" altLang="it-IT" sz="2177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pPr marL="408966" indent="-311045" eaLnBrk="1">
              <a:buSzPct val="45000"/>
              <a:buFontTx/>
              <a:buChar char="-"/>
            </a:pPr>
            <a:r>
              <a:rPr lang="it-IT" altLang="it-IT" sz="2177" b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INVIO </a:t>
            </a:r>
            <a:r>
              <a:rPr lang="it-IT" altLang="it-IT" sz="2177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 CPS/SPDC SE</a:t>
            </a:r>
          </a:p>
          <a:p>
            <a:pPr marL="408966" indent="-311045" eaLnBrk="1">
              <a:buSzPct val="45000"/>
              <a:buFontTx/>
              <a:buChar char="-"/>
            </a:pPr>
            <a:r>
              <a:rPr lang="it-IT" altLang="it-IT" sz="163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  - 1 ITEM VALUTATO «GRAVE»</a:t>
            </a:r>
          </a:p>
          <a:p>
            <a:pPr marL="408966" indent="-311045" eaLnBrk="1">
              <a:buSzPct val="45000"/>
              <a:buFontTx/>
              <a:buChar char="-"/>
            </a:pPr>
            <a:r>
              <a:rPr lang="it-IT" altLang="it-IT" sz="1633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  - 2 ITEM VALUTATI «MODERATAMENTE GRAVE»</a:t>
            </a:r>
            <a:endParaRPr altLang="it-IT" sz="1633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478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522316" y="434606"/>
            <a:ext cx="8228160" cy="1151084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IL RIFERIMENTO AI SERVIZI SUL </a:t>
            </a:r>
            <a:r>
              <a:rPr lang="it-IT" altLang="it-IT" sz="2540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TERRITORIO</a:t>
            </a:r>
            <a:br>
              <a:rPr lang="it-IT" altLang="it-IT" sz="2540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/>
            </a:r>
            <a:br>
              <a:rPr lang="it-IT" altLang="it-IT" sz="254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lang="it-IT" altLang="it-IT" sz="1800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a) PRIMO COLLOCAMENTO</a:t>
            </a:r>
            <a:endParaRPr altLang="it-IT" sz="1800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307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251520" y="1599994"/>
            <a:ext cx="8360639" cy="3977280"/>
          </a:xfrm>
        </p:spPr>
        <p:txBody>
          <a:bodyPr/>
          <a:lstStyle/>
          <a:p>
            <a:pPr marL="408966" indent="-311045" eaLnBrk="1">
              <a:buSzPct val="45000"/>
              <a:buFontTx/>
              <a:buChar char="-"/>
            </a:pPr>
            <a:endParaRPr lang="it-IT" altLang="it-IT" sz="1633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pPr marL="408966" indent="-311045" eaLnBrk="1">
              <a:buSzPct val="45000"/>
              <a:buFontTx/>
              <a:buChar char="-"/>
            </a:pPr>
            <a:r>
              <a:rPr lang="it-IT" altLang="it-IT" sz="240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All’Asilo Notturno </a:t>
            </a:r>
            <a:r>
              <a:rPr lang="it-IT" altLang="it-IT" sz="240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Pampuri</a:t>
            </a:r>
            <a:r>
              <a:rPr lang="it-IT" altLang="it-IT" sz="240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e all’Albergo La </a:t>
            </a:r>
            <a:r>
              <a:rPr lang="it-IT" altLang="it-IT" sz="2400" b="1" dirty="0" err="1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Niga</a:t>
            </a:r>
            <a:r>
              <a:rPr lang="it-IT" altLang="it-IT" sz="240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di Azzano Mella gli operatori sociali e sanitari conducono uno screening rispetto a tutti i problemi di </a:t>
            </a:r>
            <a:r>
              <a:rPr lang="it-IT" altLang="it-IT" sz="2400" b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salute.</a:t>
            </a:r>
          </a:p>
          <a:p>
            <a:pPr marL="408966" indent="-311045" eaLnBrk="1">
              <a:buSzPct val="45000"/>
              <a:buFontTx/>
              <a:buChar char="-"/>
            </a:pPr>
            <a:r>
              <a:rPr lang="it-IT" altLang="it-IT" sz="2400" b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 </a:t>
            </a:r>
            <a:r>
              <a:rPr lang="it-IT" altLang="it-IT" sz="240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soggetti positivi allo screening vengono inviati ai tre CPS della città con la scansione temporale definita nella procedura utilizzata per i «senza fissa dimora»</a:t>
            </a:r>
            <a:endParaRPr altLang="it-IT" sz="2400" b="1" dirty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759343" y="4509120"/>
            <a:ext cx="3754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b) COLLOCAMENTO «STABILE»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522316" y="5076180"/>
            <a:ext cx="76855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66" indent="-311045" eaLnBrk="1">
              <a:buSzPct val="45000"/>
              <a:buFontTx/>
              <a:buChar char="-"/>
            </a:pPr>
            <a:r>
              <a:rPr lang="it-IT" altLang="it-IT" sz="2400" b="1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Il riferimento ai Servizi di Psichiatria è lo stesso del territorio in cui è collocata la struttura</a:t>
            </a:r>
          </a:p>
        </p:txBody>
      </p:sp>
    </p:spTree>
    <p:extLst>
      <p:ext uri="{BB962C8B-B14F-4D97-AF65-F5344CB8AC3E}">
        <p14:creationId xmlns:p14="http://schemas.microsoft.com/office/powerpoint/2010/main" val="2934618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 txBox="1">
            <a:spLocks noGrp="1"/>
          </p:cNvSpPr>
          <p:nvPr>
            <p:ph type="title" idx="4294967295"/>
          </p:nvPr>
        </p:nvSpPr>
        <p:spPr>
          <a:xfrm>
            <a:off x="456998" y="33183"/>
            <a:ext cx="8228160" cy="1432443"/>
          </a:xfrm>
        </p:spPr>
        <p:txBody>
          <a:bodyPr>
            <a:spAutoFit/>
          </a:bodyPr>
          <a:lstStyle/>
          <a:p>
            <a:pPr eaLnBrk="1">
              <a:buSzPct val="45000"/>
              <a:buFont typeface="StarSymbol"/>
              <a:buNone/>
            </a:pPr>
            <a:r>
              <a:rPr lang="it-IT" altLang="it-IT" sz="2177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LA DIAGNOSI PSICHIATRICA NELLA </a:t>
            </a:r>
            <a:r>
              <a:rPr lang="it-IT" altLang="it-IT" sz="2177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CASISTICA</a:t>
            </a:r>
            <a:r>
              <a:rPr lang="it-IT" altLang="it-IT" sz="2177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/>
            </a:r>
            <a:br>
              <a:rPr lang="it-IT" altLang="it-IT" sz="2177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lang="it-IT" altLang="it-IT" sz="2177" b="1" dirty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INVIATA AI SERVIZI PSICHIATRICI DEL DSM NELL’AMBITO DEL PROGETTO START/FAMI </a:t>
            </a:r>
            <a:r>
              <a:rPr lang="it-IT" altLang="it-IT" sz="2177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/>
            </a:r>
            <a:br>
              <a:rPr lang="it-IT" altLang="it-IT" sz="2177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</a:br>
            <a:r>
              <a:rPr lang="it-IT" altLang="it-IT" sz="2177" b="1" dirty="0" smtClean="0">
                <a:solidFill>
                  <a:srgbClr val="FF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(maggio-novembre)</a:t>
            </a:r>
            <a:endParaRPr altLang="it-IT" sz="2177" b="1" dirty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graphicFrame>
        <p:nvGraphicFramePr>
          <p:cNvPr id="2" name="Grafico 1"/>
          <p:cNvGraphicFramePr/>
          <p:nvPr>
            <p:extLst/>
          </p:nvPr>
        </p:nvGraphicFramePr>
        <p:xfrm>
          <a:off x="1502078" y="160011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83586" y="5851761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 8 pazienti con diagnosi, 1 paziente in valutazione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60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2" t="19965" r="43153" b="5075"/>
          <a:stretch/>
        </p:blipFill>
        <p:spPr bwMode="auto">
          <a:xfrm>
            <a:off x="1619672" y="116632"/>
            <a:ext cx="5976664" cy="672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4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551863" cy="602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84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611188" y="1484313"/>
            <a:ext cx="79914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260350"/>
            <a:ext cx="7773987" cy="1008063"/>
          </a:xfrm>
        </p:spPr>
        <p:txBody>
          <a:bodyPr/>
          <a:lstStyle/>
          <a:p>
            <a:r>
              <a:rPr lang="it-IT" altLang="it-IT" sz="3600" b="1" smtClean="0">
                <a:latin typeface="Arial" panose="020B0604020202020204" pitchFamily="34" charset="0"/>
                <a:cs typeface="Arial" panose="020B0604020202020204" pitchFamily="34" charset="0"/>
              </a:rPr>
              <a:t>I percorsi di cura come strumenti di gestione clinica</a:t>
            </a:r>
          </a:p>
        </p:txBody>
      </p:sp>
      <p:sp>
        <p:nvSpPr>
          <p:cNvPr id="15364" name="Segnaposto contenuto 1"/>
          <p:cNvSpPr>
            <a:spLocks noGrp="1"/>
          </p:cNvSpPr>
          <p:nvPr>
            <p:ph idx="1"/>
          </p:nvPr>
        </p:nvSpPr>
        <p:spPr>
          <a:xfrm>
            <a:off x="430213" y="1700213"/>
            <a:ext cx="8351837" cy="5040312"/>
          </a:xfrm>
        </p:spPr>
        <p:txBody>
          <a:bodyPr/>
          <a:lstStyle/>
          <a:p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percorsi di cura o percorsi diagnostico terapeutici assistenziali (PDTA) costituiscono, insieme alle Linee guida, </a:t>
            </a:r>
            <a:r>
              <a:rPr lang="it-IT" alt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strumenti del governo clinico che consentono di definire standard assistenziali e di verificare l’appropriatezza dell’assistenza erogata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percorsi di cura sono costituiti da singoli processi assistenziali, che possono essere semplici o complessi, in relazione alla quantità di risorse umane e strutturali coinvolte. Possono, inoltre, definirsi come </a:t>
            </a:r>
            <a:r>
              <a:rPr lang="it-IT" altLang="it-IT" sz="1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strumenti di gestione clinica finalizzati a fornire ai pazienti interventi di provata efficacia 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attraverso una sequenza logica di azioni in un tempo ottimale</a:t>
            </a:r>
          </a:p>
          <a:p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principi chiave sono la </a:t>
            </a:r>
            <a:r>
              <a:rPr lang="it-IT" altLang="it-IT" sz="1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centralità del paziente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sz="1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l’integrazione multi professionale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it-IT" altLang="it-IT" sz="1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pratica basata sull’EBM ed il miglioramento continuo della qualità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Infine attraverso il percorso di cura otteniamo la contestualizzazione delle raccomandazioni delle linee Guida, relative ad una patologia o problematica clinica, all’interno di una specifica realtà organizzativa, tenute presenti le risorse ivi disponibili e le circostanze locali. </a:t>
            </a:r>
          </a:p>
          <a:p>
            <a:endParaRPr lang="it-IT" alt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571500" y="2286000"/>
            <a:ext cx="1500188" cy="23479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000" b="1" i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 i="1">
                <a:latin typeface="Arial" panose="020B0604020202020204" pitchFamily="34" charset="0"/>
              </a:rPr>
              <a:t>Paziente al primo contatto con il servizio psichiatrico territoriale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1000" b="1" i="1">
              <a:latin typeface="Arial" panose="020B0604020202020204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819400" y="2667000"/>
            <a:ext cx="2057400" cy="194945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 b="1" i="1">
                <a:latin typeface="Arial" panose="020B0604020202020204" pitchFamily="34" charset="0"/>
              </a:rPr>
              <a:t>Valutazione Clinica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676400" y="5715000"/>
            <a:ext cx="1630363" cy="10255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000" b="1" i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 b="1" i="1">
                <a:latin typeface="Arial" panose="020B0604020202020204" pitchFamily="34" charset="0"/>
              </a:rPr>
              <a:t>Consulenza al MMG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1000" b="1" i="1">
              <a:latin typeface="Arial" panose="020B0604020202020204" pitchFamily="34" charset="0"/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588125" y="2276475"/>
            <a:ext cx="1981200" cy="10255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 b="1" i="1">
                <a:latin typeface="Arial" panose="020B0604020202020204" pitchFamily="34" charset="0"/>
              </a:rPr>
              <a:t>Assunzione in cura specialistica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6516688" y="4786313"/>
            <a:ext cx="2303462" cy="16351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 b="1" i="1">
                <a:latin typeface="Arial" panose="020B0604020202020204" pitchFamily="34" charset="0"/>
              </a:rPr>
              <a:t>Trattamento integrato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 b="1" i="1">
                <a:latin typeface="Arial" panose="020B0604020202020204" pitchFamily="34" charset="0"/>
              </a:rPr>
              <a:t>(presa in carico)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000" b="1" i="1">
              <a:latin typeface="Arial" panose="020B0604020202020204" pitchFamily="34" charset="0"/>
            </a:endParaRP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auto">
          <a:xfrm>
            <a:off x="2362200" y="3276600"/>
            <a:ext cx="2286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2296" name="Line 14"/>
          <p:cNvSpPr>
            <a:spLocks noChangeShapeType="1"/>
          </p:cNvSpPr>
          <p:nvPr/>
        </p:nvSpPr>
        <p:spPr bwMode="auto">
          <a:xfrm>
            <a:off x="2500313" y="42862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7" name="Text Box 15"/>
          <p:cNvSpPr txBox="1">
            <a:spLocks noChangeArrowheads="1"/>
          </p:cNvSpPr>
          <p:nvPr/>
        </p:nvSpPr>
        <p:spPr bwMode="auto">
          <a:xfrm>
            <a:off x="1763713" y="4868863"/>
            <a:ext cx="1395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b="1">
                <a:latin typeface="Arial" panose="020B0604020202020204" pitchFamily="34" charset="0"/>
              </a:rPr>
              <a:t>Primo livello</a:t>
            </a:r>
          </a:p>
        </p:txBody>
      </p:sp>
      <p:sp>
        <p:nvSpPr>
          <p:cNvPr id="12298" name="Line 16"/>
          <p:cNvSpPr>
            <a:spLocks noChangeShapeType="1"/>
          </p:cNvSpPr>
          <p:nvPr/>
        </p:nvSpPr>
        <p:spPr bwMode="auto">
          <a:xfrm flipV="1">
            <a:off x="2500313" y="5286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9" name="Line 20"/>
          <p:cNvSpPr>
            <a:spLocks noChangeShapeType="1"/>
          </p:cNvSpPr>
          <p:nvPr/>
        </p:nvSpPr>
        <p:spPr bwMode="auto">
          <a:xfrm flipV="1">
            <a:off x="5029200" y="2895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0" name="Line 21"/>
          <p:cNvSpPr>
            <a:spLocks noChangeShapeType="1"/>
          </p:cNvSpPr>
          <p:nvPr/>
        </p:nvSpPr>
        <p:spPr bwMode="auto">
          <a:xfrm>
            <a:off x="5029200" y="3733800"/>
            <a:ext cx="1295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1" name="Text Box 22"/>
          <p:cNvSpPr txBox="1">
            <a:spLocks noChangeArrowheads="1"/>
          </p:cNvSpPr>
          <p:nvPr/>
        </p:nvSpPr>
        <p:spPr bwMode="auto">
          <a:xfrm>
            <a:off x="6732588" y="3860800"/>
            <a:ext cx="1674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>
                <a:latin typeface="Arial" panose="020B0604020202020204" pitchFamily="34" charset="0"/>
              </a:rPr>
              <a:t>Secondo livello</a:t>
            </a:r>
          </a:p>
        </p:txBody>
      </p:sp>
      <p:sp>
        <p:nvSpPr>
          <p:cNvPr id="12302" name="Line 23"/>
          <p:cNvSpPr>
            <a:spLocks noChangeShapeType="1"/>
          </p:cNvSpPr>
          <p:nvPr/>
        </p:nvSpPr>
        <p:spPr bwMode="auto">
          <a:xfrm>
            <a:off x="76200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3" name="Line 24"/>
          <p:cNvSpPr>
            <a:spLocks noChangeShapeType="1"/>
          </p:cNvSpPr>
          <p:nvPr/>
        </p:nvSpPr>
        <p:spPr bwMode="auto">
          <a:xfrm flipV="1">
            <a:off x="7620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4" name="Text Box 2"/>
          <p:cNvSpPr txBox="1">
            <a:spLocks noChangeArrowheads="1"/>
          </p:cNvSpPr>
          <p:nvPr/>
        </p:nvSpPr>
        <p:spPr bwMode="auto">
          <a:xfrm>
            <a:off x="1984375" y="1403311"/>
            <a:ext cx="5080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 u="sng" dirty="0">
                <a:solidFill>
                  <a:schemeClr val="tx2"/>
                </a:solidFill>
                <a:latin typeface="Arial" panose="020B0604020202020204" pitchFamily="34" charset="0"/>
              </a:rPr>
              <a:t>Percorsi clinici territoriali</a:t>
            </a:r>
          </a:p>
        </p:txBody>
      </p:sp>
      <p:sp>
        <p:nvSpPr>
          <p:cNvPr id="12305" name="Rectangle 1032"/>
          <p:cNvSpPr>
            <a:spLocks noChangeArrowheads="1"/>
          </p:cNvSpPr>
          <p:nvPr/>
        </p:nvSpPr>
        <p:spPr bwMode="auto">
          <a:xfrm>
            <a:off x="1285875" y="333375"/>
            <a:ext cx="6477000" cy="785813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191919"/>
                </a:solidFill>
                <a:latin typeface="Arial" panose="020B0604020202020204" pitchFamily="34" charset="0"/>
              </a:rPr>
              <a:t>Piano Nazionale di Azioni per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191919"/>
                </a:solidFill>
                <a:latin typeface="Arial" panose="020B0604020202020204" pitchFamily="34" charset="0"/>
              </a:rPr>
              <a:t>la Salute Mentale (PANSM 2013) </a:t>
            </a:r>
            <a:endParaRPr lang="it-IT" altLang="it-IT" sz="1800" b="1" dirty="0">
              <a:solidFill>
                <a:srgbClr val="19191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2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32656"/>
            <a:ext cx="7773988" cy="1511300"/>
          </a:xfrm>
        </p:spPr>
        <p:txBody>
          <a:bodyPr/>
          <a:lstStyle/>
          <a:p>
            <a:r>
              <a:rPr lang="it-IT" altLang="it-IT" sz="3600" b="1" dirty="0" smtClean="0"/>
              <a:t>Punti qualificanti dei percorsi di cura per i disturbi mentali gravi</a:t>
            </a: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endParaRPr lang="it-IT" altLang="it-IT" sz="3600" b="1" dirty="0" smtClean="0">
              <a:latin typeface="Arial" panose="020B0604020202020204" pitchFamily="34" charset="0"/>
            </a:endParaRPr>
          </a:p>
        </p:txBody>
      </p:sp>
      <p:sp>
        <p:nvSpPr>
          <p:cNvPr id="19460" name="Segnaposto contenuto 1"/>
          <p:cNvSpPr>
            <a:spLocks noGrp="1"/>
          </p:cNvSpPr>
          <p:nvPr>
            <p:ph idx="1"/>
          </p:nvPr>
        </p:nvSpPr>
        <p:spPr>
          <a:xfrm>
            <a:off x="430213" y="2276475"/>
            <a:ext cx="8353425" cy="4114800"/>
          </a:xfrm>
        </p:spPr>
        <p:txBody>
          <a:bodyPr/>
          <a:lstStyle/>
          <a:p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Attenzione prioritaria assegnata agli </a:t>
            </a:r>
            <a:r>
              <a:rPr lang="it-IT" altLang="it-IT" sz="2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 nelle situazioni di esordio</a:t>
            </a:r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 la cui efficacia è strettamente correlata all’adozione di specifici protocolli di collaborazione con i servizi di neuropsichiatria per l’infanzia e l’adolescenza, i servizi per le dipendenze patologiche, con i medici di medicina generale; </a:t>
            </a:r>
          </a:p>
          <a:p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Estrema attenzione al </a:t>
            </a:r>
            <a:r>
              <a:rPr lang="it-IT" altLang="it-IT" sz="2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lavoro con le famiglie</a:t>
            </a:r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Adozione </a:t>
            </a:r>
            <a:r>
              <a:rPr lang="it-IT" altLang="it-IT" sz="2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criteri per facilitare l’accessibilità ai servizi e garantire equità</a:t>
            </a:r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Adozione di </a:t>
            </a:r>
            <a:r>
              <a:rPr lang="it-IT" altLang="it-IT" sz="2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per garantire la continuità di cure</a:t>
            </a:r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Adozione di </a:t>
            </a:r>
            <a:r>
              <a:rPr lang="it-IT" altLang="it-IT" sz="2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pratiche mirate al raggiungimento del maggior livello di autonomia personale e sociale</a:t>
            </a:r>
            <a:r>
              <a:rPr lang="it-IT" altLang="it-IT" sz="20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altLang="it-IT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4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80728"/>
            <a:ext cx="8180360" cy="511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2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5711</TotalTime>
  <Words>1632</Words>
  <Application>Microsoft Office PowerPoint</Application>
  <PresentationFormat>Presentazione su schermo (4:3)</PresentationFormat>
  <Paragraphs>290</Paragraphs>
  <Slides>34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6" baseType="lpstr">
      <vt:lpstr>Microsoft YaHei</vt:lpstr>
      <vt:lpstr>ＭＳ Ｐゴシック</vt:lpstr>
      <vt:lpstr>ＭＳ Ｐゴシック</vt:lpstr>
      <vt:lpstr>Arial</vt:lpstr>
      <vt:lpstr>Arial Narrow</vt:lpstr>
      <vt:lpstr>Calibri</vt:lpstr>
      <vt:lpstr>Liberation Sans</vt:lpstr>
      <vt:lpstr>StarSymbol</vt:lpstr>
      <vt:lpstr>Times New Roman</vt:lpstr>
      <vt:lpstr>Verdana</vt:lpstr>
      <vt:lpstr>Wingdings</vt:lpstr>
      <vt:lpstr>Tema di Office</vt:lpstr>
      <vt:lpstr>Legge Consiglio Regionale     n° 15  del  29.06.2016 </vt:lpstr>
      <vt:lpstr>Presentazione standard di PowerPoint</vt:lpstr>
      <vt:lpstr>C 4.4.1. Dipartimento di Salute Mentale e Dipendenze</vt:lpstr>
      <vt:lpstr>Presentazione standard di PowerPoint</vt:lpstr>
      <vt:lpstr>Presentazione standard di PowerPoint</vt:lpstr>
      <vt:lpstr>I percorsi di cura come strumenti di gestione clinica</vt:lpstr>
      <vt:lpstr>Presentazione standard di PowerPoint</vt:lpstr>
      <vt:lpstr>Punti qualificanti dei percorsi di cura per i disturbi mentali gravi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SMART SURVEY : PC-PTSD GROUPING OF ASYLUM SEEKERS </vt:lpstr>
      <vt:lpstr> SMART SURVEY : PCL-5  GROUPING OF ASYLUM SEEKERS </vt:lpstr>
      <vt:lpstr>SMART SURVEY :  NUMBER OF LEC-5 TRAUMATIC ADVERSITIES REPORTED BY ASYLUM SEEKERS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Cosa fare</vt:lpstr>
      <vt:lpstr>Cosa fare</vt:lpstr>
      <vt:lpstr>Presentazione standard di PowerPoint</vt:lpstr>
      <vt:lpstr>Presentazione standard di PowerPoint</vt:lpstr>
      <vt:lpstr>Presentazione standard di PowerPoint</vt:lpstr>
      <vt:lpstr>L'INTEGRAZIONE DEI SERVIZI DI PSICHIATRIA DEL DSM ASST SPEDALI CIVILI E IL PROGETTO START/FAMI  </vt:lpstr>
      <vt:lpstr>LE FASI DELL’INTEGRAZIONE</vt:lpstr>
      <vt:lpstr>LE FASI DELL’INTEGRAZIONE</vt:lpstr>
      <vt:lpstr>THRESHOLD ASSESSMENT GRID DOMINI</vt:lpstr>
      <vt:lpstr>LA RIMODULAZIONE DELLA THRESHOLD ASSESSMENT GRID </vt:lpstr>
      <vt:lpstr>IL RIFERIMENTO AI SERVIZI SUL TERRITORIO  a) PRIMO COLLOCAMENTO</vt:lpstr>
      <vt:lpstr>LA DIAGNOSI PSICHIATRICA NELLA CASISTICA INVIATA AI SERVIZI PSICHIATRICI DEL DSM NELL’AMBITO DEL PROGETTO START/FAMI  (maggio-novembre)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Catania</dc:title>
  <dc:creator>rejugca</dc:creator>
  <cp:lastModifiedBy>Antonio Vita</cp:lastModifiedBy>
  <cp:revision>494</cp:revision>
  <dcterms:created xsi:type="dcterms:W3CDTF">2009-05-19T15:08:36Z</dcterms:created>
  <dcterms:modified xsi:type="dcterms:W3CDTF">2017-12-01T07:52:22Z</dcterms:modified>
</cp:coreProperties>
</file>