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sldIdLst>
    <p:sldId id="318" r:id="rId2"/>
    <p:sldId id="298" r:id="rId3"/>
    <p:sldId id="302" r:id="rId4"/>
    <p:sldId id="301" r:id="rId5"/>
    <p:sldId id="300" r:id="rId6"/>
    <p:sldId id="303" r:id="rId7"/>
    <p:sldId id="304" r:id="rId8"/>
    <p:sldId id="305" r:id="rId9"/>
    <p:sldId id="306" r:id="rId10"/>
    <p:sldId id="307" r:id="rId11"/>
    <p:sldId id="308" r:id="rId12"/>
    <p:sldId id="316" r:id="rId13"/>
    <p:sldId id="310" r:id="rId14"/>
    <p:sldId id="319" r:id="rId15"/>
    <p:sldId id="311" r:id="rId16"/>
    <p:sldId id="312" r:id="rId17"/>
    <p:sldId id="313" r:id="rId18"/>
    <p:sldId id="314" r:id="rId19"/>
    <p:sldId id="315" r:id="rId20"/>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7" clrIdx="0">
    <p:extLst>
      <p:ext uri="{19B8F6BF-5375-455C-9EA6-DF929625EA0E}">
        <p15:presenceInfo xmlns:p15="http://schemas.microsoft.com/office/powerpoint/2012/main" userId="Ute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632489" y="-891480"/>
            <a:ext cx="9143280" cy="23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it-IT" sz="3600" spc="-1">
                <a:solidFill>
                  <a:srgbClr val="000000"/>
                </a:solidFill>
                <a:latin typeface="Times New Roman"/>
              </a:rPr>
              <a:t>DISAGIO PSICHICO E DISTURBI POST TRAUMATICI</a:t>
            </a:r>
            <a:endParaRPr lang="it-IT" sz="3600" spc="-1">
              <a:solidFill>
                <a:prstClr val="black"/>
              </a:solidFill>
            </a:endParaRPr>
          </a:p>
        </p:txBody>
      </p:sp>
      <p:sp>
        <p:nvSpPr>
          <p:cNvPr id="77" name="CustomShape 2"/>
          <p:cNvSpPr/>
          <p:nvPr/>
        </p:nvSpPr>
        <p:spPr>
          <a:xfrm>
            <a:off x="695400" y="1484160"/>
            <a:ext cx="10747080" cy="16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pPr>
            <a:r>
              <a:rPr lang="it-IT" sz="2400" b="1" spc="-1" smtClean="0">
                <a:solidFill>
                  <a:srgbClr val="000000"/>
                </a:solidFill>
                <a:latin typeface="Times New Roman"/>
              </a:rPr>
              <a:t>MIGRAZIONE, DETENZIONE, TRAUMA </a:t>
            </a:r>
          </a:p>
          <a:p>
            <a:pPr algn="ctr">
              <a:lnSpc>
                <a:spcPct val="90000"/>
              </a:lnSpc>
            </a:pPr>
            <a:r>
              <a:rPr lang="it-IT" sz="2400" b="1" spc="-1" smtClean="0">
                <a:solidFill>
                  <a:srgbClr val="000000"/>
                </a:solidFill>
                <a:latin typeface="Times New Roman"/>
              </a:rPr>
              <a:t>E </a:t>
            </a:r>
          </a:p>
          <a:p>
            <a:pPr algn="ctr">
              <a:lnSpc>
                <a:spcPct val="90000"/>
              </a:lnSpc>
            </a:pPr>
            <a:r>
              <a:rPr lang="it-IT" sz="2400" b="1" spc="-1" smtClean="0">
                <a:solidFill>
                  <a:srgbClr val="000000"/>
                </a:solidFill>
                <a:latin typeface="Times New Roman"/>
              </a:rPr>
              <a:t>SALUTE MENTALE</a:t>
            </a:r>
            <a:endParaRPr lang="it-IT" sz="2400" spc="-1" smtClean="0">
              <a:solidFill>
                <a:prstClr val="black"/>
              </a:solidFill>
            </a:endParaRPr>
          </a:p>
          <a:p>
            <a:pPr algn="ctr">
              <a:lnSpc>
                <a:spcPct val="90000"/>
              </a:lnSpc>
              <a:spcBef>
                <a:spcPts val="1001"/>
              </a:spcBef>
            </a:pPr>
            <a:endParaRPr lang="it-IT" sz="2000" spc="-1">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183" y="2835136"/>
            <a:ext cx="2817513" cy="359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233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 riflessioni</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419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Queste buone proposte si scontrano però da un lato con limiti di natura economico-politica (volontà di investire molte risorse per il trattamento della fascia di popolazione dei carcerati) e dall’altro con limiti organizzativi primariamente legati al carcere. </a:t>
            </a: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Le realtà locali delle carceri sono molto eterogenee, basti pensare alle enormi differenze organizzative e di utenza fra le case circondariali e le case di reclusione. </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Se consideriamo numerosità, i servizi erogati, la presenza o meno di un’area sanitaria con operatori h 24 e specialisti della salute mentale, la presenza di sezioni protette (ATSM) e sezioni speciali (es: reati di pedofilia, art 41 bis, sezioni per esecuzione di provvedimenti disciplinari in trasgressione art 32 ordinamento penitenziario etc…) lo scenario diviene ancora più eterogeneo.</a:t>
            </a:r>
          </a:p>
          <a:p>
            <a:pPr marL="343620" lvl="0" indent="-342900" algn="just">
              <a:lnSpc>
                <a:spcPct val="90000"/>
              </a:lnSpc>
              <a:spcBef>
                <a:spcPts val="1001"/>
              </a:spcBef>
              <a:buClr>
                <a:srgbClr val="000000"/>
              </a:buClr>
              <a:buFont typeface="Arial" panose="020B0604020202020204" pitchFamily="34" charset="0"/>
              <a:buChar char="•"/>
            </a:pP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08982077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 riflessioni</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ambiente detentivo non è possibile l’osservazione del detenuto, che si trova in un ambiente di fatto ostile e nel quale mostrare delle fragilità aumenta il rischio di essere vittimizzati. Per cui smuovere, al fine di rielaborare, vissuti traumatici può in realtà esporre il detenuto a maggior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rischio ambientale </a:t>
            </a:r>
            <a:r>
              <a:rPr lang="it-IT" sz="2400" spc="-1"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nonchè</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autolesivo/suicidario. </a:t>
            </a: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Pur avendo in linea teorica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risorse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 specialisti, non sempre sarebbe possibile sottoporre i detenuti ad esempio a cicli di psicoterapia: parlando di una casa circondariale i detenuti permangono per tempi molto variabili, spesso non prevedibili e le scarcerazioni giungono senza preavviso. Questo rende di fatto impossibile predisporre uscite protette e un adeguato passaggio di consegna al territorio al fine di proseguire il lavoro iniziato fra le mura del carcere. </a:t>
            </a:r>
          </a:p>
          <a:p>
            <a:pPr marL="343620" lvl="0" indent="-342900" algn="just">
              <a:lnSpc>
                <a:spcPct val="90000"/>
              </a:lnSpc>
              <a:spcBef>
                <a:spcPts val="1001"/>
              </a:spcBef>
              <a:buClr>
                <a:srgbClr val="000000"/>
              </a:buClr>
              <a:buFont typeface="Arial" panose="020B0604020202020204" pitchFamily="34" charset="0"/>
              <a:buChar char="•"/>
            </a:pP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720" lvl="0" algn="just">
              <a:lnSpc>
                <a:spcPct val="90000"/>
              </a:lnSpc>
              <a:spcBef>
                <a:spcPts val="1001"/>
              </a:spcBef>
              <a:buClr>
                <a:srgbClr val="000000"/>
              </a:buClr>
            </a:pP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8361147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 riflessioni</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701920"/>
            <a:ext cx="10514880" cy="161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lvl="0" algn="just">
              <a:lnSpc>
                <a:spcPct val="90000"/>
              </a:lnSpc>
              <a:spcBef>
                <a:spcPts val="1001"/>
              </a:spcBef>
              <a:buClr>
                <a:srgbClr val="000000"/>
              </a:buCl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Importante che sia stato riconosciuto a livello scientifico il rischio aumentato in questa particolare popolazione, ma ora vanno individuate strategie efficaci e replicabili per erogare un buon trattamento. </a:t>
            </a:r>
          </a:p>
          <a:p>
            <a:pPr marL="343620" lvl="0" indent="-342900" algn="just">
              <a:lnSpc>
                <a:spcPct val="90000"/>
              </a:lnSpc>
              <a:spcBef>
                <a:spcPts val="1001"/>
              </a:spcBef>
              <a:buClr>
                <a:srgbClr val="000000"/>
              </a:buClr>
              <a:buFont typeface="Arial" panose="020B0604020202020204" pitchFamily="34" charset="0"/>
              <a:buChar char="•"/>
            </a:pP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720" lvl="0" algn="just">
              <a:lnSpc>
                <a:spcPct val="90000"/>
              </a:lnSpc>
              <a:spcBef>
                <a:spcPts val="1001"/>
              </a:spcBef>
              <a:buClr>
                <a:srgbClr val="000000"/>
              </a:buClr>
            </a:pP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 name="Immagine 1"/>
          <p:cNvPicPr>
            <a:picLocks noChangeAspect="1"/>
          </p:cNvPicPr>
          <p:nvPr/>
        </p:nvPicPr>
        <p:blipFill>
          <a:blip r:embed="rId2"/>
          <a:stretch>
            <a:fillRect/>
          </a:stretch>
        </p:blipFill>
        <p:spPr>
          <a:xfrm>
            <a:off x="4288818" y="2852936"/>
            <a:ext cx="3613403" cy="3599288"/>
          </a:xfrm>
          <a:prstGeom prst="rect">
            <a:avLst/>
          </a:prstGeom>
        </p:spPr>
      </p:pic>
    </p:spTree>
    <p:extLst>
      <p:ext uri="{BB962C8B-B14F-4D97-AF65-F5344CB8AC3E}">
        <p14:creationId xmlns:p14="http://schemas.microsoft.com/office/powerpoint/2010/main" val="27096126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COVID-19</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lvl="0" algn="just">
              <a:lnSpc>
                <a:spcPct val="90000"/>
              </a:lnSpc>
              <a:spcBef>
                <a:spcPts val="1001"/>
              </a:spcBef>
              <a:buClr>
                <a:srgbClr val="000000"/>
              </a:buClr>
            </a:pP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 name="Immagine 1"/>
          <p:cNvPicPr>
            <a:picLocks noChangeAspect="1"/>
          </p:cNvPicPr>
          <p:nvPr/>
        </p:nvPicPr>
        <p:blipFill>
          <a:blip r:embed="rId2"/>
          <a:stretch>
            <a:fillRect/>
          </a:stretch>
        </p:blipFill>
        <p:spPr>
          <a:xfrm>
            <a:off x="3791744" y="2276872"/>
            <a:ext cx="4787629" cy="3588323"/>
          </a:xfrm>
          <a:prstGeom prst="rect">
            <a:avLst/>
          </a:prstGeom>
        </p:spPr>
      </p:pic>
    </p:spTree>
    <p:extLst>
      <p:ext uri="{BB962C8B-B14F-4D97-AF65-F5344CB8AC3E}">
        <p14:creationId xmlns:p14="http://schemas.microsoft.com/office/powerpoint/2010/main" val="36286184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COVID-19</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Come sappiamo il DSM-5 ha indicato come ripetute esperienze ed esposizione a situazioni avverse e traumatiche possa essere considerato come un evento traumatico per chi lo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osserva. </a:t>
            </a:r>
            <a:endPar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720" lvl="0" algn="just">
              <a:lnSpc>
                <a:spcPct val="90000"/>
              </a:lnSpc>
              <a:spcBef>
                <a:spcPts val="1001"/>
              </a:spcBef>
              <a:buClr>
                <a:srgbClr val="000000"/>
              </a:buClr>
            </a:pP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E’riconosciuto</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come gli operatori della salute, in particolare in reparti di emergenza,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siano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maggiormente esposti a fattori stressanti lavoro-correlati, che tipicamente includono: gestire situazioni critiche a livello medico, essere testimoni di traumi e decessi, assistere persone sofferenti e gravemente traumatizzate, avere un alterato ritmo circadiano a causa di turni non regolari e spesso senza adeguato riposo. </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4219965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COVID-19</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In questi lavoratori i tassi di PTSD vanno fra il 10-20%, con picchi fino al 30% fra gli operatori delle terapie intensive. Nonostante le persone cerchino di essere resilienti a fronte di tali esposizioni, diversi fattori di rischio possono compromettere il processo di adattamento.</a:t>
            </a: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resilienza, definita come la capacità di reagire allo stress in modo funzionale riducendo al minimo l’impatto negativo sul funzionamento ed il benessere, gioca un ruolo centrale nel ridurre il rischio di sviluppare un PTSD. </a:t>
            </a: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Queste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considerazioni acquistano drammatica attualità se calate nel momento storico che stiamo vivendo. </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95919699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COVID-19</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Una recentissima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review</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it-IT" sz="2400" spc="-1"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Carmassi</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et al., 2020) ha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incluso gli studi di letteratura che hanno indagato i possibili fattori di rischio e protettivi verso gli operatori della salute nel contesto della epidemia di SARS (severe acute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respiratory</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sindrome, 2003), MERS (middle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east</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respiratory</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sindrome, 2012) e la pandemia da Covid-19 tuttora in corso. </a:t>
            </a: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720" lvl="0" algn="just">
              <a:lnSpc>
                <a:spcPct val="90000"/>
              </a:lnSpc>
              <a:spcBef>
                <a:spcPts val="1001"/>
              </a:spcBef>
              <a:buClr>
                <a:srgbClr val="000000"/>
              </a:buClr>
            </a:pP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Sono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stati individuati pertanto dei fattori di rischio e dei fattori protettivi.</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24996355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COVID-19</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lvl="0" algn="just">
              <a:lnSpc>
                <a:spcPct val="90000"/>
              </a:lnSpc>
              <a:spcBef>
                <a:spcPts val="1001"/>
              </a:spcBef>
              <a:buClr>
                <a:srgbClr val="000000"/>
              </a:buClr>
            </a:pPr>
            <a:r>
              <a:rPr lang="it-IT" sz="2400" i="1"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Fattori di rischio:</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livello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di esposizione (lavorare in reparto ad alto rischio o come operatori di primo soccorso)</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ruolo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occupazionale (il ruolo di infermiere è quello più associato)</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età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 sesso (sesso femminile e giovane età)</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stato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civile (non essere sposati)</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isolamento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 quarantena (essere in quarantena o avere famigliari e/o amici cari in quarantena)</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precedenti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problemi pichiatrici</a:t>
            </a:r>
          </a:p>
          <a:p>
            <a:pPr marL="343620" lvl="0" indent="-342900" algn="just">
              <a:lnSpc>
                <a:spcPct val="90000"/>
              </a:lnSpc>
              <a:spcBef>
                <a:spcPts val="1001"/>
              </a:spcBef>
              <a:buClr>
                <a:srgbClr val="000000"/>
              </a:buClr>
              <a:buFont typeface="Arial" panose="020B0604020202020204" pitchFamily="34" charset="0"/>
              <a:buChar char="•"/>
            </a:pPr>
            <a:endParaRPr kumimoji="0" lang="it-IT" sz="2400" b="0" i="0" u="none" strike="noStrike" kern="1200" cap="none" spc="-1"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6419712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COVID-19</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lvl="0" algn="just">
              <a:lnSpc>
                <a:spcPct val="90000"/>
              </a:lnSpc>
              <a:spcBef>
                <a:spcPts val="1001"/>
              </a:spcBef>
              <a:buClr>
                <a:srgbClr val="000000"/>
              </a:buClr>
            </a:pPr>
            <a:r>
              <a:rPr lang="it-IT" sz="2400" i="1"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Fattori di resilienza:</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presenza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di supporto sociale e famigliare</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supporto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dei colleghi</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formazione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(avere la percezione di avere avuto un training adeguato)</a:t>
            </a: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organizzazione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del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lavoro</a:t>
            </a:r>
          </a:p>
          <a:p>
            <a:pPr marL="343620" lvl="0" indent="-342900" algn="just">
              <a:lnSpc>
                <a:spcPct val="90000"/>
              </a:lnSpc>
              <a:spcBef>
                <a:spcPts val="1001"/>
              </a:spcBef>
              <a:buClr>
                <a:srgbClr val="000000"/>
              </a:buClr>
              <a:buFont typeface="Arial" panose="020B0604020202020204" pitchFamily="34" charset="0"/>
              <a:buChar char="•"/>
            </a:pP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strategie di coping</a:t>
            </a:r>
          </a:p>
          <a:p>
            <a:pPr marL="343620" lvl="0" indent="-342900" algn="just">
              <a:lnSpc>
                <a:spcPct val="90000"/>
              </a:lnSpc>
              <a:spcBef>
                <a:spcPts val="1001"/>
              </a:spcBef>
              <a:buClr>
                <a:srgbClr val="000000"/>
              </a:buClr>
              <a:buFont typeface="Arial" panose="020B0604020202020204" pitchFamily="34" charset="0"/>
              <a:buChar char="•"/>
            </a:pPr>
            <a:endParaRPr kumimoji="0" lang="it-IT" sz="2400" b="0" i="0" u="none" strike="noStrike" kern="1200" cap="none" spc="-1"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Immagine 2"/>
          <p:cNvPicPr>
            <a:picLocks noChangeAspect="1"/>
          </p:cNvPicPr>
          <p:nvPr/>
        </p:nvPicPr>
        <p:blipFill>
          <a:blip r:embed="rId2"/>
          <a:stretch>
            <a:fillRect/>
          </a:stretch>
        </p:blipFill>
        <p:spPr>
          <a:xfrm>
            <a:off x="7248128" y="4064794"/>
            <a:ext cx="3721596" cy="2084094"/>
          </a:xfrm>
          <a:prstGeom prst="rect">
            <a:avLst/>
          </a:prstGeom>
        </p:spPr>
      </p:pic>
    </p:spTree>
    <p:extLst>
      <p:ext uri="{BB962C8B-B14F-4D97-AF65-F5344CB8AC3E}">
        <p14:creationId xmlns:p14="http://schemas.microsoft.com/office/powerpoint/2010/main" val="42455061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endParaRPr kumimoji="0" lang="it-IT" sz="2400" b="0" i="0" u="none" strike="noStrike" kern="1200" cap="none" spc="-1"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Sottotitolo 2"/>
          <p:cNvSpPr>
            <a:spLocks noGrp="1"/>
          </p:cNvSpPr>
          <p:nvPr>
            <p:ph type="subTitle"/>
          </p:nvPr>
        </p:nvSpPr>
        <p:spPr>
          <a:xfrm>
            <a:off x="609300" y="713448"/>
            <a:ext cx="10972440" cy="5307840"/>
          </a:xfrm>
          <a:solidFill>
            <a:schemeClr val="bg1"/>
          </a:solidFill>
          <a:ln w="19050">
            <a:solidFill>
              <a:schemeClr val="tx1"/>
            </a:solidFill>
          </a:ln>
        </p:spPr>
        <p:txBody>
          <a:bodyPr>
            <a:normAutofit/>
          </a:bodyPr>
          <a:lstStyle/>
          <a:p>
            <a:pPr algn="ctr"/>
            <a:r>
              <a:rPr lang="it-IT" sz="3600" dirty="0" smtClean="0">
                <a:latin typeface="Times New Roman" panose="02020603050405020304" pitchFamily="18" charset="0"/>
                <a:cs typeface="Times New Roman" panose="02020603050405020304" pitchFamily="18" charset="0"/>
              </a:rPr>
              <a:t>GRAZIE PER L’ATTENZIONE!</a:t>
            </a:r>
          </a:p>
          <a:p>
            <a:pPr algn="ctr"/>
            <a:endParaRPr lang="it-IT" sz="3600" dirty="0" smtClean="0">
              <a:latin typeface="Times New Roman" panose="02020603050405020304" pitchFamily="18" charset="0"/>
              <a:cs typeface="Times New Roman" panose="02020603050405020304" pitchFamily="18" charset="0"/>
            </a:endParaRPr>
          </a:p>
          <a:p>
            <a:pPr algn="ctr"/>
            <a:r>
              <a:rPr lang="it-IT" sz="3600" i="1" dirty="0" smtClean="0">
                <a:latin typeface="Times New Roman" panose="02020603050405020304" pitchFamily="18" charset="0"/>
                <a:cs typeface="Times New Roman" panose="02020603050405020304" pitchFamily="18" charset="0"/>
              </a:rPr>
              <a:t>Il trauma è una realtà della vita, ma non per questo dev’essere una condanna a vita</a:t>
            </a:r>
          </a:p>
          <a:p>
            <a:pPr algn="ctr"/>
            <a:r>
              <a:rPr lang="it-IT" sz="2800" dirty="0" smtClean="0">
                <a:latin typeface="Times New Roman" panose="02020603050405020304" pitchFamily="18" charset="0"/>
                <a:cs typeface="Times New Roman" panose="02020603050405020304" pitchFamily="18" charset="0"/>
              </a:rPr>
              <a:t>(Peter A. Levine)</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85139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419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Da dati epidemiologici presenti in letteratura si evidenzia come, nel corso della vita, fra il 51-98% della popolazione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affetta da patologia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mentale maggiore abbia esperienza di un evento traumatico e che la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gravità/frequenza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di questi eventi stressanti siano più elevate rispetto alla popolazione generale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Cusack</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et al., 2004). </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Altre ricerche si sono focalizzate sul rischio di esposizione al trauma di persone con patologia mentale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ristrette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in ambiente carcerario, evidenziando prevedibilmente come tale concomitanza di fattori aumenti il rischio (U.S.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prisons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and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offenders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with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mental</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illness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New York, Human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rights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watch</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2003). </a:t>
            </a: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Comparati con soggetti detenuti non affetti da patologia mentale, i soggetti con patologia avevano un tasso pari a 1,6 e 1,7 volte maggiore di essere vittimizzati, maschi e femmine rispettivamente (Blitz et al, 2008). </a:t>
            </a:r>
          </a:p>
          <a:p>
            <a:pPr marL="343620" lvl="0" indent="-342900" algn="just">
              <a:lnSpc>
                <a:spcPct val="90000"/>
              </a:lnSpc>
              <a:spcBef>
                <a:spcPts val="1001"/>
              </a:spcBef>
              <a:buClr>
                <a:srgbClr val="000000"/>
              </a:buClr>
              <a:buFont typeface="Arial" panose="020B0604020202020204" pitchFamily="34" charset="0"/>
              <a:buChar char="•"/>
            </a:pPr>
            <a:endParaRPr kumimoji="0" lang="it-IT" sz="2400" b="0" i="0" u="none" strike="noStrike" kern="1200" cap="none" spc="-1"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1641191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39878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ella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popolazione generale le donne tendono a mostrare un minor rischio di esposizione a fattori traumatici, ma una più alta probabilità di sviluppare un PTSD, al contrario gli uomini hanno un rischio maggiore di essere esposti a eventi traumatici ma minore di sviluppare un disturbo correlato (Breslau et al., 2004). </a:t>
            </a:r>
            <a:endPar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Vi sono anche incidenze diverse rispetto al tipo di evento traumatico a cui possono essere più facilmente esposti (es. negli uomini maggior rischio di essere coinvolti in una sparatoria, nelle donne maggior rischio di subire violenza sessuale). Queste differenze di genere si confermano anche nella popolazione carceraria. </a:t>
            </a:r>
            <a:endParaRPr kumimoji="0" lang="it-IT" sz="2400" b="0" i="0" u="none" strike="noStrike" kern="1200" cap="none" spc="-1"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4953251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39878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lvl="0" algn="just">
              <a:lnSpc>
                <a:spcPct val="90000"/>
              </a:lnSpc>
              <a:spcBef>
                <a:spcPts val="1001"/>
              </a:spcBef>
              <a:buClr>
                <a:srgbClr val="000000"/>
              </a:buCl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Tre diversi fattori possono spiegare la maggiore probabilità di esposizione a eventi traumatici dei soggetti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detenuti: </a:t>
            </a: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primo luogo molti detenuti riportano di essere state vittime di abusi fisici e psichici prima della loro carcerazione (maggior rischio a monte del fatto criminoso)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Briere</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et al., 2016</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econdariamente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l’esposizione a forme di violenza estrema può verificarsi in concomitanza con il fatto reato (es: sparatorie)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Hagan</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et al., 2017</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nfine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molti detenuti sperimentano nuovi eventi traumatici durante la restrizione, che possono consistere sia in isolamenti forzati che in aggressioni fisiche e sessuali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Sindicich</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et al, 2014).</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77708000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39878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Le donne detenute riportano più frequentemente delle donne non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ristrette abusi fisici nell’infanzia, maltrattamenti da parte del partner, abuso sessuale prima dei 13 anni, violenza sessuale nell’età adulta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Wolff et al, 2010), così come patologie mentali (James et al, 2006)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ed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addiction</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(National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Gains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Center, 2002</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Rispetto ai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detenuti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maschi si cita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il recente articolo svizzero di Krammer et al. del 2019, che ha mostrato come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siano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esposti a maggior rischio di sviluppare PTSD rispetto alla popolazione generale.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Rispetto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alla popolazione generale i detenuti rischiano maggiormente di essere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aggrediti e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feriti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gravemente. </a:t>
            </a:r>
          </a:p>
          <a:p>
            <a:pPr marL="343620" lvl="0" indent="-342900" algn="just">
              <a:lnSpc>
                <a:spcPct val="90000"/>
              </a:lnSpc>
              <a:spcBef>
                <a:spcPts val="1001"/>
              </a:spcBef>
              <a:buClr>
                <a:srgbClr val="000000"/>
              </a:buClr>
              <a:buFont typeface="Arial" panose="020B0604020202020204" pitchFamily="34" charset="0"/>
              <a:buChar char="•"/>
            </a:pP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olo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una piccola parte riceve trattamenti appropriati per la patologia mentale e le associate reazioni post-traumatiche durante l’incarcerazione (Blitz et al, 2005), fattore predisponente per la recidiva di malattia</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3931331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71616" y="1556792"/>
            <a:ext cx="10514880" cy="46358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La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cultura di appartenenza determina diverse reazioni ad un trauma non solo nella popolazione dei migranti, ma anche in quella dei detenuti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Trepasso</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et al., 2012), per diversa espressione dei sintomi, strategie di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coping</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proposta e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adesione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ai trattamenti. </a:t>
            </a: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Diversa è anche la stessa probabilità di esservi esposto: ad esempio in America i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Latinos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riportano con più frequenza di aver subito maltrattamenti, violenza domestica assistita ed eventi traumatici combattimento-correlati rispetto ai non-</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Latinos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a:p>
            <a:pPr marL="343620" lvl="0" indent="-342900" algn="just">
              <a:lnSpc>
                <a:spcPct val="90000"/>
              </a:lnSpc>
              <a:spcBef>
                <a:spcPts val="1001"/>
              </a:spcBef>
              <a:buClr>
                <a:srgbClr val="000000"/>
              </a:buClr>
              <a:buFont typeface="Arial" panose="020B0604020202020204" pitchFamily="34" charset="0"/>
              <a:buChar char="•"/>
            </a:pP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Immagine 2"/>
          <p:cNvPicPr>
            <a:picLocks noChangeAspect="1"/>
          </p:cNvPicPr>
          <p:nvPr/>
        </p:nvPicPr>
        <p:blipFill>
          <a:blip r:embed="rId2"/>
          <a:stretch>
            <a:fillRect/>
          </a:stretch>
        </p:blipFill>
        <p:spPr>
          <a:xfrm>
            <a:off x="4511824" y="4437112"/>
            <a:ext cx="3286959" cy="2187322"/>
          </a:xfrm>
          <a:prstGeom prst="rect">
            <a:avLst/>
          </a:prstGeom>
        </p:spPr>
      </p:pic>
    </p:spTree>
    <p:extLst>
      <p:ext uri="{BB962C8B-B14F-4D97-AF65-F5344CB8AC3E}">
        <p14:creationId xmlns:p14="http://schemas.microsoft.com/office/powerpoint/2010/main" val="273419494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39878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Il disturbo mentale più rappresentato nei detenuti in associazione con una storia di vissuti traumatici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è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la depressione: dai dati riportati dal Bureau of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Justice</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il 23,5% dei detenuti americani presenta i sintomi di un episodio depressivo, mentre la popolazione generale presenta un rischio </a:t>
            </a:r>
            <a:r>
              <a:rPr lang="it-IT" sz="2400" spc="-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del </a:t>
            </a:r>
            <a:r>
              <a:rPr lang="it-IT" sz="2400" spc="-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6-7%. </a:t>
            </a:r>
            <a:endPar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endPar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Altro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disturbo ben rappresentato nei detenuti è l’uso di sostanze: il Bureau riporta che quasi la metà dei detenuti con un disturbo mentale presenta in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comorbidità</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un disturbo da uso di sostanze, dato valido sia per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gli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uomini che per le donne (Lynch et al, 2014).</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24232725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In uno studio di Wolff del 2011 sono state incluse 209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donne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detenute,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testate per la valutazione della presenza di PTSD utilizzando la CAPS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Clinician</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Administered</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PTSD Scale), la LSC-R (Life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Stressor</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Checklist-Revised</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and the Trauma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History</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Questionnaire</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Lo studio ha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arruolato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detenute che si sono spontaneamente proposte per la ricerca, pertanto i risultati non sono generalizzabili a tutta la popolazione di donne ristrette in quanto viziato da un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bias</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di campionamento. </a:t>
            </a:r>
          </a:p>
          <a:p>
            <a:pPr marL="343620" lvl="0" indent="-342900" algn="just">
              <a:lnSpc>
                <a:spcPct val="90000"/>
              </a:lnSpc>
              <a:spcBef>
                <a:spcPts val="1001"/>
              </a:spcBef>
              <a:buClr>
                <a:srgbClr val="000000"/>
              </a:buClr>
              <a:buFont typeface="Arial" panose="020B0604020202020204" pitchFamily="34" charset="0"/>
              <a:buChar char="•"/>
            </a:pP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Nonostante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tale limite, va evidenziato come le donne incluse avessero riportato nel 70% dei casi di aver subito violenza nell’infanzia, di cui il 55% di tipo sessuale, mentre ben l’85% ha riportato di aver subito esperienze traumatiche nell’età adulta, fisica per il 77% del campione e sessuale nel 35% (erano riportate più tipologie di violenza per soggetto).</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76786384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4400" b="0" i="0" u="none" strike="noStrike" kern="1200" cap="none" spc="-1" normalizeH="0" baseline="0" noProof="0" smtClean="0">
                <a:ln>
                  <a:noFill/>
                </a:ln>
                <a:solidFill>
                  <a:srgbClr val="000000"/>
                </a:solidFill>
                <a:effectLst/>
                <a:uLnTx/>
                <a:uFillTx/>
                <a:latin typeface="Times New Roman"/>
              </a:rPr>
              <a:t>PTSD e Detenzione: riflessioni</a:t>
            </a:r>
            <a:endParaRPr kumimoji="0" lang="it-IT" sz="4400" b="0" i="0" u="none" strike="noStrike" kern="1200" cap="none" spc="-1" normalizeH="0" baseline="0" noProof="0" dirty="0">
              <a:ln>
                <a:noFill/>
              </a:ln>
              <a:solidFill>
                <a:prstClr val="black"/>
              </a:solidFill>
              <a:effectLst/>
              <a:uLnTx/>
              <a:uFillTx/>
              <a:latin typeface="Arial"/>
            </a:endParaRPr>
          </a:p>
        </p:txBody>
      </p:sp>
      <p:sp>
        <p:nvSpPr>
          <p:cNvPr id="89" name="CustomShape 2"/>
          <p:cNvSpPr/>
          <p:nvPr/>
        </p:nvSpPr>
        <p:spPr>
          <a:xfrm>
            <a:off x="838080" y="1817440"/>
            <a:ext cx="10514880" cy="4203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lvl="0" indent="-342900" algn="just">
              <a:lnSpc>
                <a:spcPct val="90000"/>
              </a:lnSpc>
              <a:spcBef>
                <a:spcPts val="1001"/>
              </a:spcBef>
              <a:buClr>
                <a:srgbClr val="000000"/>
              </a:buClr>
              <a:buFont typeface="Arial" panose="020B0604020202020204" pitchFamily="34" charset="0"/>
              <a:buChar char="•"/>
            </a:pP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Il fallimento nell’identificazione e nel trattamento dei sintomi trauma-correlati incrementa il rischio che si presentino comportamenti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patologici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come disfunzionale strategia di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coping</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uso di sostanze, violenza interpersonale,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gambling</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Tali comportamenti devianti possono essere causa di nuove carcerazioni, in un circolo di auto-mantenimento dello stato di marginalità e deriva </a:t>
            </a: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sociale.</a:t>
            </a:r>
          </a:p>
          <a:p>
            <a:pPr marL="343620" lvl="0" indent="-342900" algn="just">
              <a:lnSpc>
                <a:spcPct val="90000"/>
              </a:lnSpc>
              <a:spcBef>
                <a:spcPts val="1001"/>
              </a:spcBef>
              <a:buClr>
                <a:srgbClr val="000000"/>
              </a:buClr>
              <a:buFont typeface="Arial" panose="020B0604020202020204" pitchFamily="34" charset="0"/>
              <a:buChar char="•"/>
            </a:pP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343620" lvl="0" indent="-342900" algn="just">
              <a:lnSpc>
                <a:spcPct val="90000"/>
              </a:lnSpc>
              <a:spcBef>
                <a:spcPts val="1001"/>
              </a:spcBef>
              <a:buClr>
                <a:srgbClr val="000000"/>
              </a:buClr>
              <a:buFont typeface="Arial" panose="020B0604020202020204" pitchFamily="34" charset="0"/>
              <a:buChar char="•"/>
            </a:pPr>
            <a:r>
              <a:rPr lang="it-IT" sz="2400" spc="-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Considerata </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l'elevata prevalenza di eventi traumatici e le numerose conseguenze negative per la salute mentale oltre che fisica, sono necessari specifici programmi psicoterapeutici ed interventi di </a:t>
            </a:r>
            <a:r>
              <a:rPr lang="it-IT" sz="2400" spc="-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psico</a:t>
            </a:r>
            <a:r>
              <a:rPr lang="it-IT" sz="2400" spc="-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-educazione in merito al trauma anche in ambiente carcerario. </a:t>
            </a:r>
            <a:endParaRPr kumimoji="0" lang="it-IT" sz="2400" b="0" i="0" u="none" strike="noStrike" kern="1200" cap="none" spc="-1"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58416246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TotalTime>
  <Words>1690</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DejaVu Sans</vt:lpstr>
      <vt:lpstr>Symbol</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DISAGIO PSICHICO E DISTURBI POST TRAUMATICI</dc:title>
  <dc:subject/>
  <dc:creator>Utente</dc:creator>
  <dc:description/>
  <cp:lastModifiedBy>Utente</cp:lastModifiedBy>
  <cp:revision>99</cp:revision>
  <dcterms:created xsi:type="dcterms:W3CDTF">2020-11-02T06:14:34Z</dcterms:created>
  <dcterms:modified xsi:type="dcterms:W3CDTF">2020-11-11T21:14:27Z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