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8"/>
  </p:notesMasterIdLst>
  <p:handoutMasterIdLst>
    <p:handoutMasterId r:id="rId19"/>
  </p:handoutMasterIdLst>
  <p:sldIdLst>
    <p:sldId id="267" r:id="rId3"/>
    <p:sldId id="386" r:id="rId4"/>
    <p:sldId id="367" r:id="rId5"/>
    <p:sldId id="391" r:id="rId6"/>
    <p:sldId id="398" r:id="rId7"/>
    <p:sldId id="371" r:id="rId8"/>
    <p:sldId id="361" r:id="rId9"/>
    <p:sldId id="369" r:id="rId10"/>
    <p:sldId id="383" r:id="rId11"/>
    <p:sldId id="384" r:id="rId12"/>
    <p:sldId id="385" r:id="rId13"/>
    <p:sldId id="396" r:id="rId14"/>
    <p:sldId id="399" r:id="rId15"/>
    <p:sldId id="400" r:id="rId16"/>
    <p:sldId id="401" r:id="rId17"/>
  </p:sldIdLst>
  <p:sldSz cx="9144000" cy="6858000" type="screen4x3"/>
  <p:notesSz cx="6797675" cy="992822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80"/>
    <p:restoredTop sz="90868"/>
  </p:normalViewPr>
  <p:slideViewPr>
    <p:cSldViewPr>
      <p:cViewPr varScale="1">
        <p:scale>
          <a:sx n="103" d="100"/>
          <a:sy n="103" d="100"/>
        </p:scale>
        <p:origin x="5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1CBF41F7-3FEC-5B43-A301-7CDAF21166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564D935-FB9E-DC4A-9387-392A7A98DB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8AD68741-C516-064F-B259-3096DC4ED6D0}" type="datetimeFigureOut">
              <a:rPr lang="it-IT"/>
              <a:pPr>
                <a:defRPr/>
              </a:pPr>
              <a:t>11/11/20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72F8E7B-F933-DF44-9F87-E4013C4D8A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4EA380-59DB-A848-A760-923142C6BC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D7CACD-FF4C-324D-BE2B-4291042586E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FF117-D86C-5C4E-9E65-C909F8122B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9BC2F81-949C-394C-AAF2-5F33297779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201540DF-49E0-D148-AC41-5E905C225DC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99BAEB3-CA16-6E42-BE8B-031B14AB447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D5E17C6-7DE1-2549-B5CE-9583747ED9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B1DEB87-4BFD-9A49-9EB3-6A7FC5BFD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44FCAB8-76E5-764F-9A00-4FC521B7E4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egnaposto immagine diapositiva 1">
            <a:extLst>
              <a:ext uri="{FF2B5EF4-FFF2-40B4-BE49-F238E27FC236}">
                <a16:creationId xmlns:a16="http://schemas.microsoft.com/office/drawing/2014/main" id="{0E4995A0-E0E1-0345-95D3-16B7FC1DA5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Segnaposto note 2">
            <a:extLst>
              <a:ext uri="{FF2B5EF4-FFF2-40B4-BE49-F238E27FC236}">
                <a16:creationId xmlns:a16="http://schemas.microsoft.com/office/drawing/2014/main" id="{761BBAC8-55B0-7A41-B6FB-E4A86980B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>
                <a:latin typeface="Arial" panose="020B0604020202020204" pitchFamily="34" charset="0"/>
              </a:rPr>
              <a:t>BOSIO: INSERIRE QUI FOTO ALBERO CENTRALE</a:t>
            </a:r>
          </a:p>
        </p:txBody>
      </p:sp>
      <p:sp>
        <p:nvSpPr>
          <p:cNvPr id="28675" name="Segnaposto numero diapositiva 3">
            <a:extLst>
              <a:ext uri="{FF2B5EF4-FFF2-40B4-BE49-F238E27FC236}">
                <a16:creationId xmlns:a16="http://schemas.microsoft.com/office/drawing/2014/main" id="{3C78C472-1B26-884E-9043-EA4BF434A3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70BC1C9-09D5-F342-961F-B04AEA1350B4}" type="slidenum">
              <a:rPr lang="it-IT" altLang="it-IT" smtClean="0"/>
              <a:pPr>
                <a:spcBef>
                  <a:spcPct val="0"/>
                </a:spcBef>
              </a:pPr>
              <a:t>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>
            <a:extLst>
              <a:ext uri="{FF2B5EF4-FFF2-40B4-BE49-F238E27FC236}">
                <a16:creationId xmlns:a16="http://schemas.microsoft.com/office/drawing/2014/main" id="{209A9D21-C1FF-E640-8AF8-8303DE1B5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Segnaposto note 2">
            <a:extLst>
              <a:ext uri="{FF2B5EF4-FFF2-40B4-BE49-F238E27FC236}">
                <a16:creationId xmlns:a16="http://schemas.microsoft.com/office/drawing/2014/main" id="{16DB1C1E-5FEF-474A-8137-7E35A07D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45059" name="Segnaposto numero diapositiva 3">
            <a:extLst>
              <a:ext uri="{FF2B5EF4-FFF2-40B4-BE49-F238E27FC236}">
                <a16:creationId xmlns:a16="http://schemas.microsoft.com/office/drawing/2014/main" id="{D2B76261-C3D4-2E43-AF63-F9CC4C335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75085D-2584-244B-9AF9-20BDDC14BBC4}" type="slidenum">
              <a:rPr lang="it-IT" altLang="it-IT" smtClean="0"/>
              <a:pPr>
                <a:spcBef>
                  <a:spcPct val="0"/>
                </a:spcBef>
              </a:pPr>
              <a:t>11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939065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4FCAB8-76E5-764F-9A00-4FC521B7E4C2}" type="slidenum">
              <a:rPr lang="it-IT" altLang="it-IT" smtClean="0"/>
              <a:pPr>
                <a:defRPr/>
              </a:pPr>
              <a:t>12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8201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>
            <a:extLst>
              <a:ext uri="{FF2B5EF4-FFF2-40B4-BE49-F238E27FC236}">
                <a16:creationId xmlns:a16="http://schemas.microsoft.com/office/drawing/2014/main" id="{209A9D21-C1FF-E640-8AF8-8303DE1B5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Segnaposto note 2">
            <a:extLst>
              <a:ext uri="{FF2B5EF4-FFF2-40B4-BE49-F238E27FC236}">
                <a16:creationId xmlns:a16="http://schemas.microsoft.com/office/drawing/2014/main" id="{16DB1C1E-5FEF-474A-8137-7E35A07D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  <p:sp>
        <p:nvSpPr>
          <p:cNvPr id="45059" name="Segnaposto numero diapositiva 3">
            <a:extLst>
              <a:ext uri="{FF2B5EF4-FFF2-40B4-BE49-F238E27FC236}">
                <a16:creationId xmlns:a16="http://schemas.microsoft.com/office/drawing/2014/main" id="{D2B76261-C3D4-2E43-AF63-F9CC4C335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75085D-2584-244B-9AF9-20BDDC14BBC4}" type="slidenum">
              <a:rPr lang="it-IT" altLang="it-IT" smtClean="0"/>
              <a:pPr>
                <a:spcBef>
                  <a:spcPct val="0"/>
                </a:spcBef>
              </a:pPr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617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>
            <a:extLst>
              <a:ext uri="{FF2B5EF4-FFF2-40B4-BE49-F238E27FC236}">
                <a16:creationId xmlns:a16="http://schemas.microsoft.com/office/drawing/2014/main" id="{209A9D21-C1FF-E640-8AF8-8303DE1B5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Segnaposto note 2">
            <a:extLst>
              <a:ext uri="{FF2B5EF4-FFF2-40B4-BE49-F238E27FC236}">
                <a16:creationId xmlns:a16="http://schemas.microsoft.com/office/drawing/2014/main" id="{16DB1C1E-5FEF-474A-8137-7E35A07D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  <p:sp>
        <p:nvSpPr>
          <p:cNvPr id="45059" name="Segnaposto numero diapositiva 3">
            <a:extLst>
              <a:ext uri="{FF2B5EF4-FFF2-40B4-BE49-F238E27FC236}">
                <a16:creationId xmlns:a16="http://schemas.microsoft.com/office/drawing/2014/main" id="{D2B76261-C3D4-2E43-AF63-F9CC4C335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75085D-2584-244B-9AF9-20BDDC14BBC4}" type="slidenum">
              <a:rPr lang="it-IT" altLang="it-IT" smtClean="0"/>
              <a:pPr>
                <a:spcBef>
                  <a:spcPct val="0"/>
                </a:spcBef>
              </a:pPr>
              <a:t>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>
            <a:extLst>
              <a:ext uri="{FF2B5EF4-FFF2-40B4-BE49-F238E27FC236}">
                <a16:creationId xmlns:a16="http://schemas.microsoft.com/office/drawing/2014/main" id="{209A9D21-C1FF-E640-8AF8-8303DE1B5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Segnaposto note 2">
            <a:extLst>
              <a:ext uri="{FF2B5EF4-FFF2-40B4-BE49-F238E27FC236}">
                <a16:creationId xmlns:a16="http://schemas.microsoft.com/office/drawing/2014/main" id="{16DB1C1E-5FEF-474A-8137-7E35A07D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  <p:sp>
        <p:nvSpPr>
          <p:cNvPr id="45059" name="Segnaposto numero diapositiva 3">
            <a:extLst>
              <a:ext uri="{FF2B5EF4-FFF2-40B4-BE49-F238E27FC236}">
                <a16:creationId xmlns:a16="http://schemas.microsoft.com/office/drawing/2014/main" id="{D2B76261-C3D4-2E43-AF63-F9CC4C335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75085D-2584-244B-9AF9-20BDDC14BBC4}" type="slidenum">
              <a:rPr lang="it-IT" altLang="it-IT" smtClean="0"/>
              <a:pPr>
                <a:spcBef>
                  <a:spcPct val="0"/>
                </a:spcBef>
              </a:pPr>
              <a:t>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4446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>
            <a:extLst>
              <a:ext uri="{FF2B5EF4-FFF2-40B4-BE49-F238E27FC236}">
                <a16:creationId xmlns:a16="http://schemas.microsoft.com/office/drawing/2014/main" id="{209A9D21-C1FF-E640-8AF8-8303DE1B5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Segnaposto note 2">
            <a:extLst>
              <a:ext uri="{FF2B5EF4-FFF2-40B4-BE49-F238E27FC236}">
                <a16:creationId xmlns:a16="http://schemas.microsoft.com/office/drawing/2014/main" id="{16DB1C1E-5FEF-474A-8137-7E35A07D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  <p:sp>
        <p:nvSpPr>
          <p:cNvPr id="45059" name="Segnaposto numero diapositiva 3">
            <a:extLst>
              <a:ext uri="{FF2B5EF4-FFF2-40B4-BE49-F238E27FC236}">
                <a16:creationId xmlns:a16="http://schemas.microsoft.com/office/drawing/2014/main" id="{D2B76261-C3D4-2E43-AF63-F9CC4C335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75085D-2584-244B-9AF9-20BDDC14BBC4}" type="slidenum">
              <a:rPr lang="it-IT" altLang="it-IT" smtClean="0"/>
              <a:pPr>
                <a:spcBef>
                  <a:spcPct val="0"/>
                </a:spcBef>
              </a:pPr>
              <a:t>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76063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egnaposto immagine diapositiva 1">
            <a:extLst>
              <a:ext uri="{FF2B5EF4-FFF2-40B4-BE49-F238E27FC236}">
                <a16:creationId xmlns:a16="http://schemas.microsoft.com/office/drawing/2014/main" id="{66A94406-B62C-2444-8B82-70E2BF3C97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Segnaposto note 2">
            <a:extLst>
              <a:ext uri="{FF2B5EF4-FFF2-40B4-BE49-F238E27FC236}">
                <a16:creationId xmlns:a16="http://schemas.microsoft.com/office/drawing/2014/main" id="{8D23D3A1-C067-A440-8594-D2BD4AB2B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>
                <a:latin typeface="Arial" panose="020B0604020202020204" pitchFamily="34" charset="0"/>
              </a:rPr>
              <a:t>Eventuale sequenzialità negli step</a:t>
            </a:r>
          </a:p>
          <a:p>
            <a:endParaRPr lang="it-IT" altLang="it-IT">
              <a:latin typeface="Arial" panose="020B0604020202020204" pitchFamily="34" charset="0"/>
            </a:endParaRPr>
          </a:p>
          <a:p>
            <a:endParaRPr lang="it-IT" altLang="it-IT" sz="1600">
              <a:latin typeface="Arial" panose="020B0604020202020204" pitchFamily="34" charset="0"/>
            </a:endParaRPr>
          </a:p>
          <a:p>
            <a:r>
              <a:rPr lang="it-IT" altLang="it-IT" b="1">
                <a:latin typeface="Arial" panose="020B0604020202020204" pitchFamily="34" charset="0"/>
              </a:rPr>
              <a:t>Studiare</a:t>
            </a:r>
            <a:r>
              <a:rPr lang="it-IT" altLang="it-IT">
                <a:latin typeface="Arial" panose="020B0604020202020204" pitchFamily="34" charset="0"/>
              </a:rPr>
              <a:t> significa applicare il proprio ingegno per imparare qualcosa col sussidio di libri, di maestri, di esercizi e simili; «esaminare con la mente per cercare di risolvere»</a:t>
            </a:r>
          </a:p>
          <a:p>
            <a:endParaRPr lang="it-IT" altLang="it-IT">
              <a:latin typeface="Arial" panose="020B0604020202020204" pitchFamily="34" charset="0"/>
            </a:endParaRPr>
          </a:p>
          <a:p>
            <a:r>
              <a:rPr lang="it-IT" altLang="it-IT" b="1">
                <a:latin typeface="Arial" panose="020B0604020202020204" pitchFamily="34" charset="0"/>
              </a:rPr>
              <a:t>Apprendere</a:t>
            </a:r>
            <a:r>
              <a:rPr lang="it-IT" altLang="it-IT">
                <a:latin typeface="Arial" panose="020B0604020202020204" pitchFamily="34" charset="0"/>
              </a:rPr>
              <a:t> significa afferrare, prendere, impossessarsi. Afferrare con la mente. </a:t>
            </a:r>
          </a:p>
          <a:p>
            <a:br>
              <a:rPr lang="it-IT" altLang="it-IT">
                <a:latin typeface="Arial" panose="020B0604020202020204" pitchFamily="34" charset="0"/>
              </a:rPr>
            </a:br>
            <a:endParaRPr lang="it-IT" altLang="it-IT">
              <a:latin typeface="Arial" panose="020B0604020202020204" pitchFamily="34" charset="0"/>
            </a:endParaRPr>
          </a:p>
          <a:p>
            <a:r>
              <a:rPr lang="it-IT" altLang="it-IT" b="1">
                <a:latin typeface="Arial" panose="020B0604020202020204" pitchFamily="34" charset="0"/>
              </a:rPr>
              <a:t>Conoscere </a:t>
            </a:r>
            <a:r>
              <a:rPr lang="it-IT" altLang="it-IT">
                <a:latin typeface="Arial" panose="020B0604020202020204" pitchFamily="34" charset="0"/>
              </a:rPr>
              <a:t>significa intendere, sapere, avere piena cognizione o esperienza di qualcosa, distinguere, discernere</a:t>
            </a:r>
          </a:p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32771" name="Segnaposto numero diapositiva 3">
            <a:extLst>
              <a:ext uri="{FF2B5EF4-FFF2-40B4-BE49-F238E27FC236}">
                <a16:creationId xmlns:a16="http://schemas.microsoft.com/office/drawing/2014/main" id="{A92A4108-B928-F64F-9F55-D13883607C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46B9DBB-910C-FF40-973A-70F4939430ED}" type="slidenum">
              <a:rPr lang="it-IT" altLang="it-IT" smtClean="0"/>
              <a:pPr>
                <a:spcBef>
                  <a:spcPct val="0"/>
                </a:spcBef>
              </a:pPr>
              <a:t>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>
            <a:extLst>
              <a:ext uri="{FF2B5EF4-FFF2-40B4-BE49-F238E27FC236}">
                <a16:creationId xmlns:a16="http://schemas.microsoft.com/office/drawing/2014/main" id="{209A9D21-C1FF-E640-8AF8-8303DE1B5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Segnaposto note 2">
            <a:extLst>
              <a:ext uri="{FF2B5EF4-FFF2-40B4-BE49-F238E27FC236}">
                <a16:creationId xmlns:a16="http://schemas.microsoft.com/office/drawing/2014/main" id="{16DB1C1E-5FEF-474A-8137-7E35A07D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  <p:sp>
        <p:nvSpPr>
          <p:cNvPr id="45059" name="Segnaposto numero diapositiva 3">
            <a:extLst>
              <a:ext uri="{FF2B5EF4-FFF2-40B4-BE49-F238E27FC236}">
                <a16:creationId xmlns:a16="http://schemas.microsoft.com/office/drawing/2014/main" id="{D2B76261-C3D4-2E43-AF63-F9CC4C335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75085D-2584-244B-9AF9-20BDDC14BBC4}" type="slidenum">
              <a:rPr lang="it-IT" altLang="it-IT" smtClean="0"/>
              <a:pPr>
                <a:spcBef>
                  <a:spcPct val="0"/>
                </a:spcBef>
              </a:pPr>
              <a:t>8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8070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>
            <a:extLst>
              <a:ext uri="{FF2B5EF4-FFF2-40B4-BE49-F238E27FC236}">
                <a16:creationId xmlns:a16="http://schemas.microsoft.com/office/drawing/2014/main" id="{209A9D21-C1FF-E640-8AF8-8303DE1B5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Segnaposto note 2">
            <a:extLst>
              <a:ext uri="{FF2B5EF4-FFF2-40B4-BE49-F238E27FC236}">
                <a16:creationId xmlns:a16="http://schemas.microsoft.com/office/drawing/2014/main" id="{16DB1C1E-5FEF-474A-8137-7E35A07D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45059" name="Segnaposto numero diapositiva 3">
            <a:extLst>
              <a:ext uri="{FF2B5EF4-FFF2-40B4-BE49-F238E27FC236}">
                <a16:creationId xmlns:a16="http://schemas.microsoft.com/office/drawing/2014/main" id="{D2B76261-C3D4-2E43-AF63-F9CC4C335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75085D-2584-244B-9AF9-20BDDC14BBC4}" type="slidenum">
              <a:rPr lang="it-IT" altLang="it-IT" smtClean="0"/>
              <a:pPr>
                <a:spcBef>
                  <a:spcPct val="0"/>
                </a:spcBef>
              </a:pPr>
              <a:t>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27101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>
            <a:extLst>
              <a:ext uri="{FF2B5EF4-FFF2-40B4-BE49-F238E27FC236}">
                <a16:creationId xmlns:a16="http://schemas.microsoft.com/office/drawing/2014/main" id="{209A9D21-C1FF-E640-8AF8-8303DE1B5F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Segnaposto note 2">
            <a:extLst>
              <a:ext uri="{FF2B5EF4-FFF2-40B4-BE49-F238E27FC236}">
                <a16:creationId xmlns:a16="http://schemas.microsoft.com/office/drawing/2014/main" id="{16DB1C1E-5FEF-474A-8137-7E35A07D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45059" name="Segnaposto numero diapositiva 3">
            <a:extLst>
              <a:ext uri="{FF2B5EF4-FFF2-40B4-BE49-F238E27FC236}">
                <a16:creationId xmlns:a16="http://schemas.microsoft.com/office/drawing/2014/main" id="{D2B76261-C3D4-2E43-AF63-F9CC4C3354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475085D-2584-244B-9AF9-20BDDC14BBC4}" type="slidenum">
              <a:rPr lang="it-IT" altLang="it-IT" smtClean="0"/>
              <a:pPr>
                <a:spcBef>
                  <a:spcPct val="0"/>
                </a:spcBef>
              </a:pPr>
              <a:t>10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5175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3E367E-AC5D-AE47-9D79-1C6177C456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B550A7-0E41-1345-8502-870D143714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88FE0E-53E3-C447-96D0-EE49EC4E11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45C84-65A3-E14E-96CB-97AFB58649B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732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FE7AD1-214E-2649-8EB2-3258AF7B5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527C90-1362-984A-9B9E-F6B60FA28B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F5499D-5DE0-C04A-9421-50869427D7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A1BF7-46E7-E44F-86DB-62A273E68CB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989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9F2BC2-A5A0-A94C-B471-D856664C96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639DED-F090-0649-9082-DE786D6924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C74C5A-830A-B540-AB89-661302E396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B2E42-8BEA-384A-9940-CDB7D39A76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0453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79C18D-BC00-2D46-8EE8-9EE43D8F99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0A90E3-949C-434F-BFAE-B95AADF90B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C8883E-D223-3044-BB89-512ACD6642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39D1D-A907-D54A-8097-4C2D3C9F3A7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7939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C2733E-9229-FD43-86C6-8161EC8BB8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14760F-3C53-9446-B1DF-0BD5C0EA49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243684-002F-CA42-94DE-81D692D175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30470-5B7B-6140-B9DA-2D89DFA0F63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4892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805853-1533-804E-B175-B865745D31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ED5FA0-A3AA-F54E-8A0C-EA4D61DB50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A5AFAF-D0F4-4342-ACB4-7BBAD4D567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340F7-CA06-9F40-99D6-86FC94DAED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8001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BD25E5-B6B7-794C-BC1F-A0A747D20E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348764-A5DC-CE44-993A-EBE57D0FE6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42C987-0CED-4745-A435-2C9B8E1CFB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EB8AD-974E-0A4A-A992-403FF557CC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39751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2C71D8-5271-9549-B8E2-412CFB6444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15E67F-CDCB-0341-8208-7127D5376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7F3C3EC-0141-7A44-96FD-211B5330D8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5D343-995E-4F4A-B3FD-42B8D94BFAD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82350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959A55B-2ACA-974F-A6DF-390D495D63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D103556-80E4-914E-809F-CE4BEC6C2F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264D360-F7BD-1A48-81DF-F51E4AFEBB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40B0B-06A5-E642-B627-DB67A59E637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00397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F18F493-A727-5547-BC59-240BBBADDC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0D9F3FC-A6EF-E84D-8523-2B73F42BE1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4118EB1-3E35-344C-B9E2-FDF2B964DD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2F4E4-60FD-F545-A69E-49BB7F149A1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7122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F130EF-9EB2-3F48-A410-0844A2D637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3AEB13-B7E0-4B47-BD51-B143758115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86974B-B076-EE4D-B16A-63730E2ADF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DFFED-F7B2-1B44-B287-EF6AF66906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733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CAFA91-77FF-0945-BA6F-A50874C472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3A67B9-F313-204A-967E-AA755765F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5BFE04-6388-CB4E-878D-B9B0295735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359C-2225-E241-8D34-F0BF4009AE3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29449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3991F7-5514-424E-A75D-1B6D467AB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808F96-E257-ED43-A9C2-88E391EC0E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C62E31-FCFE-E34B-A5A7-A14B4F7538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41FB5-64C2-2B44-BC9D-0D9155F972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61945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E4A230-2763-094B-9F36-6DAC627F3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663D36-901C-B74E-8F8E-B18EE277F0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722D8C-2BB5-D540-B973-46F3053E0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A975C-12AE-0A4F-B568-402033895F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16694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6707B8-A478-A549-8DE3-7EE9F9AFCC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D55B14-10E2-2249-AE93-533908734E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A81D5A-88FD-504F-A094-06E4A779EE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37500-583F-5242-8B91-39BA71EB768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9107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86C20F-B76B-DB4E-BFEF-CFEA509FE9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99142A-C6AF-2D49-B664-903FE612E9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FE7B13-E320-394E-9C9D-6B966038DA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C0968-A4AB-6C42-88FD-57741146BA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6030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BCA74A-383A-6849-B007-1D7F911231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039ADD-5C48-584E-9DB6-02CF428D29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FEF674-BFEF-F14A-BB57-E111C7A305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6ED4B-D137-3F4D-A652-C737DB70887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81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D7080C-3707-D64B-B7DA-485BFE0B87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190C47-CB03-A549-AF87-8AA866AE1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70F3F67-C48F-8547-B01F-E984098F8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E00F9-6FAB-574C-800B-25BB97CF17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129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B871309-1932-3C46-A185-280CD6514E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F481059-F02B-0D40-AFEC-6D79229350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A563507-79CE-9C47-A056-25D7A99432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47B21-19CB-2E48-A58E-DEB0614301E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5646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4A35CE7-02E3-7C4D-8929-861A5467E0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123D6B-7B46-D746-B517-6312B39320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A3174D6-D1D9-1948-8CCB-BD1562627D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E7FE8-3879-A74E-8AA6-826C400CB6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3905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6A770-6570-EF4E-BAF8-6315125A58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0EBC6D-3147-FC44-B753-35807E3C59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CBA656-E5C5-0044-8949-2D70B9940A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530F4-7A78-D04C-AEB6-B13BC845B68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6964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0EB9BC-B731-8B4D-B537-DCCC3F36C8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8FFB6C-D3CE-E145-8E1A-83F3712AB6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3642D-7194-3641-B53E-0F87E3043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ADFDB-3FD7-3045-BF58-D567558A9E9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6164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3B7BC8-2E95-7248-935C-F3962DC32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3DDEA5-3A17-C945-81F8-9FC763680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E0BDD5D-C3D1-A340-9C4A-F33E9F9328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480B52-0ADD-C54A-B57C-5EFA594147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0D5099B-1AA7-6D4A-B9F1-4C4C5E0D4E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1B07134-6A84-2440-A854-39BAB6FF03D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35B10C8-8C9B-524A-964E-1FA71B542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353D32F-16D0-E14B-8794-69741B76D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B3EFB38-D997-454A-A148-E991D98960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064911-AFA2-9F47-8C9F-6138A08399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FE2CC2-9D64-E642-8E91-2E57B6869B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C18D16C-8ACC-4C4F-ADF4-B52F7D8754C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13319" name="Immagine 6" descr="Immagine1.jpg">
            <a:extLst>
              <a:ext uri="{FF2B5EF4-FFF2-40B4-BE49-F238E27FC236}">
                <a16:creationId xmlns:a16="http://schemas.microsoft.com/office/drawing/2014/main" id="{0FF1C876-44C6-B44D-8BF2-C0759BD02C6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%3A%2F%2Frelay1.comune.brescia.it%3A32224%2F%3FdmVyPTEuMDAxJiY0NTc5YTJjNDgwNWE4YWVmMD01RUVFMEM1N185MjY5OV80MTk4XzEmJmVmMTA3N2I1YmI2OGVkMj0xMjIzJiZ1cmw9aHR0cCUzQSUyRiUyRkNvb3AlMkVzb2MlMkVMYQ%3D%3D&amp;data=04%7C01%7Ccaterina.gozzoli%40unicatt.it%7C986e9ff5ac384c20b37608d8775aa938%7Cb94f7d7481ff44a9b5886682acc85779%7C0%7C0%7C637390578558165834%7CUnknown%7CTWFpbGZsb3d8eyJWIjoiMC4wLjAwMDAiLCJQIjoiV2luMzIiLCJBTiI6Ik1haWwiLCJXVCI6Mn0%3D%7C1000&amp;sdata=ykmJP1frtzyBBcq423nwBgw7NRY489mFcrSaGUKs%2BbQ%3D&amp;reserved=0" TargetMode="External"/><Relationship Id="rId2" Type="http://schemas.openxmlformats.org/officeDocument/2006/relationships/hyperlink" Target="https://eur03.safelinks.protection.outlook.com/?url=http%3A%2F%2Frelay1.comune.brescia.it%3A32224%2F%3FdmVyPTEuMDAxJiY0NTc5YTJjNDgwNWE4YWVmMD01RUVFMEM1N185MjY5OV80MTk4XzEmJmVmMTA3N2I2NGI4ODU4OD0xMjIzJiZ1cmw9aHR0cCUzQSUyRiUyRkNvb3AlMkVMYQ%3D%3D&amp;data=04%7C01%7Ccaterina.gozzoli%40unicatt.it%7C986e9ff5ac384c20b37608d8775aa938%7Cb94f7d7481ff44a9b5886682acc85779%7C0%7C0%7C637390578558160863%7CUnknown%7CTWFpbGZsb3d8eyJWIjoiMC4wLjAwMDAiLCJQIjoiV2luMzIiLCJBTiI6Ik1haWwiLCJXVCI6Mn0%3D%7C1000&amp;sdata=hG0%2FA0cVs%2B4ehAQAMwwVhVTxRPr%2F0SwUuHhZTwxgeTA%3D&amp;reserved=0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2812F1BC-9189-B147-BCEE-4FB0C33A0372}"/>
              </a:ext>
            </a:extLst>
          </p:cNvPr>
          <p:cNvSpPr/>
          <p:nvPr/>
        </p:nvSpPr>
        <p:spPr>
          <a:xfrm>
            <a:off x="0" y="3938588"/>
            <a:ext cx="9144000" cy="785812"/>
          </a:xfrm>
          <a:prstGeom prst="rect">
            <a:avLst/>
          </a:prstGeom>
          <a:solidFill>
            <a:srgbClr val="D8A9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800">
              <a:solidFill>
                <a:srgbClr val="FFC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7652" name="CasellaDiTesto 1">
            <a:extLst>
              <a:ext uri="{FF2B5EF4-FFF2-40B4-BE49-F238E27FC236}">
                <a16:creationId xmlns:a16="http://schemas.microsoft.com/office/drawing/2014/main" id="{47340DDE-2D7D-8546-821A-9E67A2CD3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99" y="4077735"/>
            <a:ext cx="871132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1400" b="1" dirty="0">
                <a:solidFill>
                  <a:srgbClr val="002060"/>
                </a:solidFill>
                <a:latin typeface="Arial" panose="020B0604020202020204" pitchFamily="34" charset="0"/>
              </a:rPr>
              <a:t>PERIFERIE DELLA CURA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1400" dirty="0">
                <a:solidFill>
                  <a:srgbClr val="002060"/>
                </a:solidFill>
                <a:latin typeface="Arial" panose="020B0604020202020204" pitchFamily="34" charset="0"/>
              </a:rPr>
              <a:t>Tra psichiatria territoriale ed etnopsichiatrie: </a:t>
            </a:r>
            <a:r>
              <a:rPr lang="it-IT" altLang="it-IT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Ri</a:t>
            </a:r>
            <a:r>
              <a:rPr lang="it-IT" altLang="it-IT" sz="1400" dirty="0">
                <a:solidFill>
                  <a:srgbClr val="002060"/>
                </a:solidFill>
                <a:latin typeface="Arial" panose="020B0604020202020204" pitchFamily="34" charset="0"/>
              </a:rPr>
              <a:t>-costruire legami, identità e famiglie nelle migrazioni forzate</a:t>
            </a:r>
          </a:p>
          <a:p>
            <a:pPr eaLnBrk="1" hangingPunct="1">
              <a:spcBef>
                <a:spcPct val="0"/>
              </a:spcBef>
              <a:buNone/>
            </a:pPr>
            <a:endParaRPr lang="it-IT" altLang="it-IT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7653" name="Rettangolo 4">
            <a:extLst>
              <a:ext uri="{FF2B5EF4-FFF2-40B4-BE49-F238E27FC236}">
                <a16:creationId xmlns:a16="http://schemas.microsoft.com/office/drawing/2014/main" id="{A9F65CF1-C6D3-3643-B9D8-5F31FA7C5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70287"/>
            <a:ext cx="892891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336699"/>
                </a:solidFill>
                <a:latin typeface="Arial" panose="020B0604020202020204" pitchFamily="34" charset="0"/>
              </a:rPr>
              <a:t>Prendersi cura insieme: le nuove sfide per un intervento sinergico con richiedenti asilo.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336699"/>
                </a:solidFill>
                <a:latin typeface="Arial" panose="020B0604020202020204" pitchFamily="34" charset="0"/>
              </a:rPr>
              <a:t>Esito di un percorso di ricerca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sp>
        <p:nvSpPr>
          <p:cNvPr id="27654" name="CasellaDiTesto 1">
            <a:extLst>
              <a:ext uri="{FF2B5EF4-FFF2-40B4-BE49-F238E27FC236}">
                <a16:creationId xmlns:a16="http://schemas.microsoft.com/office/drawing/2014/main" id="{F9B78BD9-3BB4-284E-950A-55F28FEFD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99" y="1369300"/>
            <a:ext cx="2808163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it-IT" altLang="it-IT" sz="14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it-IT" altLang="it-IT" sz="1400" b="1" dirty="0">
                <a:latin typeface="Arial" panose="020B0604020202020204" pitchFamily="34" charset="0"/>
              </a:rPr>
              <a:t>Amalia De Leo</a:t>
            </a:r>
          </a:p>
          <a:p>
            <a:pPr>
              <a:spcBef>
                <a:spcPct val="0"/>
              </a:spcBef>
              <a:buNone/>
            </a:pPr>
            <a:r>
              <a:rPr lang="it-IT" altLang="it-IT" sz="1400" b="1" dirty="0">
                <a:latin typeface="Arial" panose="020B0604020202020204" pitchFamily="34" charset="0"/>
              </a:rPr>
              <a:t>Marialuisa Gennari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Arial" panose="020B0604020202020204" pitchFamily="34" charset="0"/>
              </a:rPr>
              <a:t>Caterina  </a:t>
            </a:r>
            <a:r>
              <a:rPr lang="it-IT" altLang="it-IT" sz="1400" b="1" dirty="0" err="1">
                <a:latin typeface="Arial" panose="020B0604020202020204" pitchFamily="34" charset="0"/>
              </a:rPr>
              <a:t>Gozzoli</a:t>
            </a:r>
            <a:endParaRPr lang="it-IT" altLang="it-IT" sz="14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4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it-IT" altLang="it-IT" sz="14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Arial" panose="020B0604020202020204" pitchFamily="34" charset="0"/>
              </a:rPr>
              <a:t>ASAG -Alta Scuola di Psicologia Agostino Gemelli-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400" dirty="0">
                <a:latin typeface="Arial" panose="020B0604020202020204" pitchFamily="34" charset="0"/>
              </a:rPr>
              <a:t>CERISVICO-Centro di Ricerca sullo Sviluppo di Comunità e i Processi di Convivenza </a:t>
            </a:r>
          </a:p>
        </p:txBody>
      </p:sp>
      <p:pic>
        <p:nvPicPr>
          <p:cNvPr id="27657" name="Picture 9" descr="Brescia, 'Periferie della cura': anche Medtraining alla formazione per i  progetti SPRAR - MedTraining">
            <a:extLst>
              <a:ext uri="{FF2B5EF4-FFF2-40B4-BE49-F238E27FC236}">
                <a16:creationId xmlns:a16="http://schemas.microsoft.com/office/drawing/2014/main" id="{23DF425C-8F0A-9C49-8009-BCB503D32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131" y="0"/>
            <a:ext cx="6160869" cy="393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EE708C98-C543-464F-99A6-E928F7F6EF93}"/>
              </a:ext>
            </a:extLst>
          </p:cNvPr>
          <p:cNvSpPr/>
          <p:nvPr/>
        </p:nvSpPr>
        <p:spPr>
          <a:xfrm>
            <a:off x="7282710" y="6170616"/>
            <a:ext cx="15374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1200" dirty="0"/>
              <a:t>Brescia, 12/11/2020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2">
            <a:extLst>
              <a:ext uri="{FF2B5EF4-FFF2-40B4-BE49-F238E27FC236}">
                <a16:creationId xmlns:a16="http://schemas.microsoft.com/office/drawing/2014/main" id="{C6BB7A7D-2125-EB43-BB50-DA6158E5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5888"/>
            <a:ext cx="46069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Periferie della cura</a:t>
            </a:r>
            <a:endParaRPr lang="it-IT" altLang="ja-JP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E1EE537-6D92-3B43-A43A-E6C0694ACD4F}"/>
              </a:ext>
            </a:extLst>
          </p:cNvPr>
          <p:cNvSpPr/>
          <p:nvPr/>
        </p:nvSpPr>
        <p:spPr>
          <a:xfrm>
            <a:off x="598346" y="1484784"/>
            <a:ext cx="7918450" cy="5840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Sono gli utenti a doversi adattare/modellare alle esigenze del servizio (macchinoso/burocratico) e non viceversa;</a:t>
            </a:r>
          </a:p>
          <a:p>
            <a:pPr marL="285750" indent="-285750" defTabSz="850391">
              <a:spcBef>
                <a:spcPts val="900"/>
              </a:spcBef>
              <a:buFont typeface="Wingdings" pitchFamily="2" charset="2"/>
              <a:buChar char="Ø"/>
              <a:defRPr sz="3348"/>
            </a:pPr>
            <a:r>
              <a:rPr lang="it-IT" sz="1800" dirty="0"/>
              <a:t>Frammentazione delle storie/narrazioni degli utenti tra i vari attori coinvolti nella filiera </a:t>
            </a:r>
            <a:r>
              <a:rPr lang="it-IT" sz="1800" dirty="0">
                <a:sym typeface="Wingdings" pitchFamily="2" charset="2"/>
              </a:rPr>
              <a:t> </a:t>
            </a:r>
            <a:r>
              <a:rPr lang="it-IT" sz="1800" dirty="0"/>
              <a:t>tema del passaggio da un servizio all’altro;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Frustrazione nel non poter aiutare le persone ed espletare il proprio lavoro nel migliore dei modi accompagnata a tratti da sentimenti di paura ed isolamento;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Necessità  quindi di pensare ad una presa in carico più sinergica ed a una maggiore connessione tra i diversi partner;</a:t>
            </a:r>
          </a:p>
          <a:p>
            <a:pPr marL="285750" indent="-285750" defTabSz="850391">
              <a:spcBef>
                <a:spcPts val="900"/>
              </a:spcBef>
              <a:buFont typeface="Wingdings" pitchFamily="2" charset="2"/>
              <a:buChar char="Ø"/>
              <a:defRPr sz="3348"/>
            </a:pPr>
            <a:r>
              <a:rPr lang="it-IT" sz="1800" dirty="0"/>
              <a:t>Scarsità di competenza </a:t>
            </a:r>
            <a:r>
              <a:rPr lang="it-IT" sz="1800" dirty="0">
                <a:sym typeface="Wingdings" pitchFamily="2" charset="2"/>
              </a:rPr>
              <a:t></a:t>
            </a:r>
            <a:r>
              <a:rPr lang="it-IT" sz="1800" dirty="0"/>
              <a:t> incoraggiare lo sviluppo di competenze specifiche e nuovi paradigmi della sofferenza psichica /resistenza </a:t>
            </a:r>
            <a:r>
              <a:rPr lang="it-IT" sz="1800" dirty="0" err="1"/>
              <a:t>diuna</a:t>
            </a:r>
            <a:r>
              <a:rPr lang="it-IT" sz="1800" dirty="0"/>
              <a:t> modalità  classificatoria;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endParaRPr lang="it-IT" sz="1800" dirty="0"/>
          </a:p>
          <a:p>
            <a:pPr marL="285750" indent="-285750" defTabSz="850391">
              <a:spcBef>
                <a:spcPts val="900"/>
              </a:spcBef>
              <a:buFont typeface="Wingdings" pitchFamily="2" charset="2"/>
              <a:buChar char="Ø"/>
              <a:defRPr sz="3348"/>
            </a:pPr>
            <a:endParaRPr lang="it-IT" sz="1800" dirty="0"/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endParaRPr lang="it-IT" sz="1800" dirty="0"/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endParaRPr lang="it-IT" sz="1800" dirty="0"/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596620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2">
            <a:extLst>
              <a:ext uri="{FF2B5EF4-FFF2-40B4-BE49-F238E27FC236}">
                <a16:creationId xmlns:a16="http://schemas.microsoft.com/office/drawing/2014/main" id="{C6BB7A7D-2125-EB43-BB50-DA6158E5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5888"/>
            <a:ext cx="46069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Periferie della cura</a:t>
            </a:r>
            <a:endParaRPr lang="it-IT" altLang="ja-JP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E1EE537-6D92-3B43-A43A-E6C0694ACD4F}"/>
              </a:ext>
            </a:extLst>
          </p:cNvPr>
          <p:cNvSpPr/>
          <p:nvPr/>
        </p:nvSpPr>
        <p:spPr>
          <a:xfrm>
            <a:off x="633648" y="1700808"/>
            <a:ext cx="7876704" cy="5609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850391">
              <a:spcBef>
                <a:spcPts val="900"/>
              </a:spcBef>
              <a:buFont typeface="Wingdings" pitchFamily="2" charset="2"/>
              <a:buChar char="Ø"/>
              <a:defRPr sz="3348"/>
            </a:pPr>
            <a:r>
              <a:rPr lang="it-IT" sz="1800" dirty="0"/>
              <a:t>Ciò si può tradurre a livelli operativo nello sviluppo di strumenti come la cartella clinica condivisa, il case-manager o una piattaforma sulla quale condividere le informazioni legate alla storia di quella persona al fine di mettere in connessione i vari servizi.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Possibilità di creare una “Mappa integrata” delle risorse presenti sul territorio che sia condivisa tra la rete di servizi per favorire una maggiore conoscenza e orientamento tra i servizi;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Forte bisogno di formazione </a:t>
            </a:r>
            <a:r>
              <a:rPr lang="it-IT" sz="1800" dirty="0">
                <a:sym typeface="Wingdings" pitchFamily="2" charset="2"/>
              </a:rPr>
              <a:t></a:t>
            </a:r>
            <a:r>
              <a:rPr lang="it-IT" sz="1800" dirty="0"/>
              <a:t> necessità di condividere pratiche, spazi di dialogo, riflessioni e favorire la costruzione di pensiero.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Si può concretizzare istituendo un centro di ricerca / formazione condiviso che deve essere un luogo di riferimento istituzionale per non disperdere i </a:t>
            </a:r>
            <a:r>
              <a:rPr lang="it-IT" sz="1800" dirty="0" err="1"/>
              <a:t>saperi</a:t>
            </a:r>
            <a:r>
              <a:rPr lang="it-IT" sz="1800" dirty="0"/>
              <a:t> e le esperienze  (trainato dal pubblico).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Promuovere una  diversa </a:t>
            </a:r>
            <a:r>
              <a:rPr lang="it-IT" sz="1800" u="sng" dirty="0"/>
              <a:t>Cultura dell’accoglienza» </a:t>
            </a:r>
            <a:r>
              <a:rPr lang="it-IT" sz="1800" dirty="0"/>
              <a:t>condivisa anche con la comunità.</a:t>
            </a:r>
          </a:p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endParaRPr lang="it-IT" sz="1800" dirty="0"/>
          </a:p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endParaRPr lang="it-IT" sz="1800" dirty="0"/>
          </a:p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4140871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037DE3B-5CD9-1E46-BD13-8B18C73F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6272" y="1110252"/>
            <a:ext cx="2192886" cy="5271058"/>
          </a:xfrm>
        </p:spPr>
        <p:txBody>
          <a:bodyPr/>
          <a:lstStyle/>
          <a:p>
            <a:pPr algn="l">
              <a:defRPr/>
            </a:pPr>
            <a:r>
              <a:rPr lang="it-IT" sz="1300" dirty="0"/>
              <a:t>Presa in carico di sistema </a:t>
            </a:r>
          </a:p>
          <a:p>
            <a:pPr algn="l">
              <a:defRPr/>
            </a:pPr>
            <a:endParaRPr lang="it-IT" altLang="it-IT" sz="1300" dirty="0"/>
          </a:p>
          <a:p>
            <a:pPr algn="l">
              <a:defRPr/>
            </a:pPr>
            <a:r>
              <a:rPr lang="it-IT" sz="1300" dirty="0"/>
              <a:t>Necessità di dispositivi organizzativi per spazi di confronto , riflessioni e costruzione di nuove pratiche tra i diversi attori </a:t>
            </a:r>
          </a:p>
          <a:p>
            <a:pPr algn="l">
              <a:defRPr/>
            </a:pPr>
            <a:endParaRPr lang="it-IT" altLang="it-IT" sz="1300" dirty="0"/>
          </a:p>
          <a:p>
            <a:pPr algn="l">
              <a:defRPr/>
            </a:pPr>
            <a:r>
              <a:rPr lang="it-IT" altLang="it-IT" sz="1300" dirty="0"/>
              <a:t>Migliore conoscenza reciproca :Mappa integrata dei servizi</a:t>
            </a:r>
          </a:p>
          <a:p>
            <a:pPr algn="l">
              <a:defRPr/>
            </a:pPr>
            <a:endParaRPr lang="it-IT" sz="1300" u="sng" dirty="0"/>
          </a:p>
          <a:p>
            <a:pPr algn="l">
              <a:defRPr/>
            </a:pPr>
            <a:r>
              <a:rPr lang="it-IT" sz="1300" dirty="0"/>
              <a:t>Cura delle storie : Sviluppo di nuovi strumenti (es. piattaforma, case manager, cartella clinica condivisa)</a:t>
            </a:r>
          </a:p>
          <a:p>
            <a:pPr algn="l">
              <a:defRPr/>
            </a:pPr>
            <a:endParaRPr lang="it-IT" altLang="it-IT" sz="1300" dirty="0"/>
          </a:p>
          <a:p>
            <a:pPr algn="l">
              <a:defRPr/>
            </a:pPr>
            <a:r>
              <a:rPr lang="it-IT" altLang="it-IT" sz="1300" dirty="0"/>
              <a:t>Necessità formazione: nuovi linguaggi , teorie e costrutti </a:t>
            </a:r>
          </a:p>
          <a:p>
            <a:pPr algn="l">
              <a:defRPr/>
            </a:pPr>
            <a:endParaRPr lang="it-IT" sz="1300" u="sng" dirty="0"/>
          </a:p>
          <a:p>
            <a:pPr algn="l">
              <a:defRPr/>
            </a:pPr>
            <a:r>
              <a:rPr lang="it-IT" sz="1300" dirty="0"/>
              <a:t>Necessità di un luogo/spazio concreto che faccia da sintesi sul territorio</a:t>
            </a:r>
          </a:p>
          <a:p>
            <a:pPr algn="l">
              <a:defRPr/>
            </a:pPr>
            <a:r>
              <a:rPr lang="it-IT" altLang="it-IT" dirty="0"/>
              <a:t>Promuovere </a:t>
            </a:r>
            <a:r>
              <a:rPr lang="it-IT" dirty="0"/>
              <a:t>Cultura sociale  dell’</a:t>
            </a:r>
            <a:r>
              <a:rPr lang="it-IT" dirty="0" err="1"/>
              <a:t>accoglienzam</a:t>
            </a:r>
            <a:r>
              <a:rPr lang="it-IT" dirty="0"/>
              <a:t> nel territorio </a:t>
            </a:r>
            <a:endParaRPr lang="it-IT" altLang="it-IT" dirty="0"/>
          </a:p>
        </p:txBody>
      </p:sp>
      <p:sp>
        <p:nvSpPr>
          <p:cNvPr id="9" name="Rettangolo arrotondato 31">
            <a:extLst>
              <a:ext uri="{FF2B5EF4-FFF2-40B4-BE49-F238E27FC236}">
                <a16:creationId xmlns:a16="http://schemas.microsoft.com/office/drawing/2014/main" id="{794A8981-44ED-464B-B041-483B956CC59C}"/>
              </a:ext>
            </a:extLst>
          </p:cNvPr>
          <p:cNvSpPr/>
          <p:nvPr/>
        </p:nvSpPr>
        <p:spPr>
          <a:xfrm>
            <a:off x="2051720" y="2102597"/>
            <a:ext cx="4464492" cy="743216"/>
          </a:xfrm>
          <a:prstGeom prst="roundRect">
            <a:avLst>
              <a:gd name="adj" fmla="val 10000"/>
            </a:avLst>
          </a:prstGeom>
          <a:solidFill>
            <a:schemeClr val="bg1">
              <a:lumMod val="95000"/>
            </a:schemeClr>
          </a:solidFill>
          <a:ln w="38100">
            <a:solidFill>
              <a:srgbClr val="1E5AAB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sz="2100" dirty="0">
                <a:solidFill>
                  <a:schemeClr val="tx1"/>
                </a:solidFill>
              </a:rPr>
              <a:t>Rete di servizi territoriali per migranti, rifugiati e richiedenti asilo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45250C5-900F-0E46-952C-27F8B9016540}"/>
              </a:ext>
            </a:extLst>
          </p:cNvPr>
          <p:cNvSpPr txBox="1"/>
          <p:nvPr/>
        </p:nvSpPr>
        <p:spPr>
          <a:xfrm>
            <a:off x="2633477" y="1314406"/>
            <a:ext cx="3162170" cy="307777"/>
          </a:xfrm>
          <a:prstGeom prst="rect">
            <a:avLst/>
          </a:prstGeom>
          <a:noFill/>
          <a:ln w="22225">
            <a:solidFill>
              <a:srgbClr val="B9102E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400" dirty="0">
                <a:solidFill>
                  <a:srgbClr val="B9102E"/>
                </a:solidFill>
                <a:latin typeface="Arial Narrow" charset="0"/>
                <a:ea typeface="Arial Narrow" charset="0"/>
                <a:cs typeface="Arial Narrow" charset="0"/>
              </a:rPr>
              <a:t>Politiche ostili e involuzione mediatica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25A689E-EC34-3D43-9459-E4FF94C8F692}"/>
              </a:ext>
            </a:extLst>
          </p:cNvPr>
          <p:cNvSpPr txBox="1"/>
          <p:nvPr/>
        </p:nvSpPr>
        <p:spPr>
          <a:xfrm>
            <a:off x="179512" y="1780852"/>
            <a:ext cx="1368152" cy="646331"/>
          </a:xfrm>
          <a:prstGeom prst="rect">
            <a:avLst/>
          </a:prstGeom>
          <a:noFill/>
          <a:ln w="22225">
            <a:solidFill>
              <a:srgbClr val="B9102E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200" dirty="0">
                <a:solidFill>
                  <a:srgbClr val="B9102E"/>
                </a:solidFill>
                <a:latin typeface="Arial Narrow" charset="0"/>
                <a:ea typeface="Arial Narrow" charset="0"/>
                <a:cs typeface="Arial Narrow" charset="0"/>
              </a:rPr>
              <a:t>Mancanza di risorse strutturali in generale nei servizi</a:t>
            </a:r>
          </a:p>
        </p:txBody>
      </p:sp>
      <p:sp>
        <p:nvSpPr>
          <p:cNvPr id="12" name="Rettangolo arrotondato 34">
            <a:extLst>
              <a:ext uri="{FF2B5EF4-FFF2-40B4-BE49-F238E27FC236}">
                <a16:creationId xmlns:a16="http://schemas.microsoft.com/office/drawing/2014/main" id="{6CA0B9BC-34BC-F840-913E-6850EA56F806}"/>
              </a:ext>
            </a:extLst>
          </p:cNvPr>
          <p:cNvSpPr/>
          <p:nvPr/>
        </p:nvSpPr>
        <p:spPr>
          <a:xfrm>
            <a:off x="7078021" y="91053"/>
            <a:ext cx="2043667" cy="6723281"/>
          </a:xfrm>
          <a:prstGeom prst="roundRect">
            <a:avLst>
              <a:gd name="adj" fmla="val 10000"/>
            </a:avLst>
          </a:prstGeom>
          <a:noFill/>
          <a:ln w="31750">
            <a:solidFill>
              <a:srgbClr val="800080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15" name="Rettangolo arrotondato 22">
            <a:extLst>
              <a:ext uri="{FF2B5EF4-FFF2-40B4-BE49-F238E27FC236}">
                <a16:creationId xmlns:a16="http://schemas.microsoft.com/office/drawing/2014/main" id="{236AFE27-FE83-5F49-9F55-BE72DF219A36}"/>
              </a:ext>
            </a:extLst>
          </p:cNvPr>
          <p:cNvSpPr/>
          <p:nvPr/>
        </p:nvSpPr>
        <p:spPr>
          <a:xfrm>
            <a:off x="77589" y="3927780"/>
            <a:ext cx="1301100" cy="707886"/>
          </a:xfrm>
          <a:prstGeom prst="roundRect">
            <a:avLst>
              <a:gd name="adj" fmla="val 10000"/>
            </a:avLst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16" name="Rettangolo arrotondato 22">
            <a:extLst>
              <a:ext uri="{FF2B5EF4-FFF2-40B4-BE49-F238E27FC236}">
                <a16:creationId xmlns:a16="http://schemas.microsoft.com/office/drawing/2014/main" id="{CCC7AE73-64F6-F941-B1C7-02C6C8C5F0A7}"/>
              </a:ext>
            </a:extLst>
          </p:cNvPr>
          <p:cNvSpPr/>
          <p:nvPr/>
        </p:nvSpPr>
        <p:spPr>
          <a:xfrm>
            <a:off x="2618024" y="3098086"/>
            <a:ext cx="1288157" cy="940442"/>
          </a:xfrm>
          <a:prstGeom prst="roundRect">
            <a:avLst>
              <a:gd name="adj" fmla="val 10000"/>
            </a:avLst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17" name="Rettangolo arrotondato 22">
            <a:extLst>
              <a:ext uri="{FF2B5EF4-FFF2-40B4-BE49-F238E27FC236}">
                <a16:creationId xmlns:a16="http://schemas.microsoft.com/office/drawing/2014/main" id="{6CFBC670-14A7-CA46-90B1-6FE2E2D72179}"/>
              </a:ext>
            </a:extLst>
          </p:cNvPr>
          <p:cNvSpPr/>
          <p:nvPr/>
        </p:nvSpPr>
        <p:spPr>
          <a:xfrm>
            <a:off x="4010602" y="3114743"/>
            <a:ext cx="1126212" cy="671418"/>
          </a:xfrm>
          <a:prstGeom prst="roundRect">
            <a:avLst>
              <a:gd name="adj" fmla="val 10000"/>
            </a:avLst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18" name="Rettangolo arrotondato 22">
            <a:extLst>
              <a:ext uri="{FF2B5EF4-FFF2-40B4-BE49-F238E27FC236}">
                <a16:creationId xmlns:a16="http://schemas.microsoft.com/office/drawing/2014/main" id="{75A90488-B9AF-F441-A316-93C95F5D4973}"/>
              </a:ext>
            </a:extLst>
          </p:cNvPr>
          <p:cNvSpPr/>
          <p:nvPr/>
        </p:nvSpPr>
        <p:spPr>
          <a:xfrm>
            <a:off x="5466577" y="3035654"/>
            <a:ext cx="1320868" cy="834080"/>
          </a:xfrm>
          <a:prstGeom prst="roundRect">
            <a:avLst>
              <a:gd name="adj" fmla="val 10000"/>
            </a:avLst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94AF60D-EAAA-C548-86FD-7C23F2352719}"/>
              </a:ext>
            </a:extLst>
          </p:cNvPr>
          <p:cNvSpPr txBox="1"/>
          <p:nvPr/>
        </p:nvSpPr>
        <p:spPr>
          <a:xfrm>
            <a:off x="71772" y="3392925"/>
            <a:ext cx="827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u="sng" dirty="0"/>
              <a:t>Fragilità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554BCC4-576A-9144-B929-E97DDB398926}"/>
              </a:ext>
            </a:extLst>
          </p:cNvPr>
          <p:cNvSpPr txBox="1"/>
          <p:nvPr/>
        </p:nvSpPr>
        <p:spPr>
          <a:xfrm>
            <a:off x="115359" y="5696161"/>
            <a:ext cx="827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u="sng" dirty="0"/>
              <a:t>Risorse</a:t>
            </a:r>
            <a:r>
              <a:rPr lang="it-IT" sz="1200" dirty="0"/>
              <a:t> </a:t>
            </a:r>
          </a:p>
        </p:txBody>
      </p:sp>
      <p:sp>
        <p:nvSpPr>
          <p:cNvPr id="21" name="Rettangolo arrotondato 22">
            <a:extLst>
              <a:ext uri="{FF2B5EF4-FFF2-40B4-BE49-F238E27FC236}">
                <a16:creationId xmlns:a16="http://schemas.microsoft.com/office/drawing/2014/main" id="{123DCDE2-43FE-3F48-AEA6-FE66422B932B}"/>
              </a:ext>
            </a:extLst>
          </p:cNvPr>
          <p:cNvSpPr/>
          <p:nvPr/>
        </p:nvSpPr>
        <p:spPr>
          <a:xfrm>
            <a:off x="1044145" y="5577916"/>
            <a:ext cx="1333157" cy="570446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92D050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22" name="Rettangolo arrotondato 22">
            <a:extLst>
              <a:ext uri="{FF2B5EF4-FFF2-40B4-BE49-F238E27FC236}">
                <a16:creationId xmlns:a16="http://schemas.microsoft.com/office/drawing/2014/main" id="{B539B14E-8E08-6248-A369-274F1A9E76BD}"/>
              </a:ext>
            </a:extLst>
          </p:cNvPr>
          <p:cNvSpPr/>
          <p:nvPr/>
        </p:nvSpPr>
        <p:spPr>
          <a:xfrm>
            <a:off x="2571524" y="5577917"/>
            <a:ext cx="1271169" cy="612577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92D050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23" name="Rettangolo arrotondato 22">
            <a:extLst>
              <a:ext uri="{FF2B5EF4-FFF2-40B4-BE49-F238E27FC236}">
                <a16:creationId xmlns:a16="http://schemas.microsoft.com/office/drawing/2014/main" id="{7D5E09EF-6067-924F-89FC-DA4BA06E0036}"/>
              </a:ext>
            </a:extLst>
          </p:cNvPr>
          <p:cNvSpPr/>
          <p:nvPr/>
        </p:nvSpPr>
        <p:spPr>
          <a:xfrm>
            <a:off x="3980420" y="5577916"/>
            <a:ext cx="1277853" cy="626775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92D050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24" name="Rettangolo arrotondato 22">
            <a:extLst>
              <a:ext uri="{FF2B5EF4-FFF2-40B4-BE49-F238E27FC236}">
                <a16:creationId xmlns:a16="http://schemas.microsoft.com/office/drawing/2014/main" id="{730C012C-D314-A749-8E91-C5BE04C0DD43}"/>
              </a:ext>
            </a:extLst>
          </p:cNvPr>
          <p:cNvSpPr/>
          <p:nvPr/>
        </p:nvSpPr>
        <p:spPr>
          <a:xfrm>
            <a:off x="5353076" y="5560957"/>
            <a:ext cx="1464177" cy="646331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92D050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E304ECB8-7C1B-444A-B6C3-B02C3D9F75AE}"/>
              </a:ext>
            </a:extLst>
          </p:cNvPr>
          <p:cNvSpPr/>
          <p:nvPr/>
        </p:nvSpPr>
        <p:spPr>
          <a:xfrm>
            <a:off x="4271209" y="3950167"/>
            <a:ext cx="1743449" cy="1440000"/>
          </a:xfrm>
          <a:prstGeom prst="ellipse">
            <a:avLst/>
          </a:prstGeom>
          <a:noFill/>
          <a:ln w="38100">
            <a:solidFill>
              <a:srgbClr val="1E5AAB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e 25">
            <a:extLst>
              <a:ext uri="{FF2B5EF4-FFF2-40B4-BE49-F238E27FC236}">
                <a16:creationId xmlns:a16="http://schemas.microsoft.com/office/drawing/2014/main" id="{8595E0E2-B76F-DA48-8ABA-C304483A6CD9}"/>
              </a:ext>
            </a:extLst>
          </p:cNvPr>
          <p:cNvSpPr/>
          <p:nvPr/>
        </p:nvSpPr>
        <p:spPr>
          <a:xfrm>
            <a:off x="1477953" y="3932235"/>
            <a:ext cx="1860034" cy="1440000"/>
          </a:xfrm>
          <a:prstGeom prst="ellipse">
            <a:avLst/>
          </a:prstGeom>
          <a:noFill/>
          <a:ln w="38100">
            <a:solidFill>
              <a:srgbClr val="1E5AAB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E21769D-CCD5-994A-B464-758EAC7B063C}"/>
              </a:ext>
            </a:extLst>
          </p:cNvPr>
          <p:cNvSpPr txBox="1"/>
          <p:nvPr/>
        </p:nvSpPr>
        <p:spPr>
          <a:xfrm>
            <a:off x="4648994" y="3996601"/>
            <a:ext cx="11447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Utenti</a:t>
            </a:r>
          </a:p>
          <a:p>
            <a:pPr algn="ctr"/>
            <a:r>
              <a:rPr lang="it-IT" sz="1200" dirty="0"/>
              <a:t>Rabbia</a:t>
            </a:r>
          </a:p>
          <a:p>
            <a:pPr algn="ctr"/>
            <a:r>
              <a:rPr lang="it-IT" sz="1200" dirty="0"/>
              <a:t>Ostilità </a:t>
            </a:r>
          </a:p>
          <a:p>
            <a:pPr algn="ctr"/>
            <a:r>
              <a:rPr lang="it-IT" sz="1200" dirty="0"/>
              <a:t>Senso di </a:t>
            </a:r>
          </a:p>
          <a:p>
            <a:pPr algn="ctr"/>
            <a:r>
              <a:rPr lang="it-IT" sz="1200" dirty="0"/>
              <a:t>Abbandono</a:t>
            </a:r>
          </a:p>
          <a:p>
            <a:pPr algn="ctr"/>
            <a:r>
              <a:rPr lang="it-IT" sz="1200" dirty="0"/>
              <a:t>Depressione e </a:t>
            </a:r>
          </a:p>
          <a:p>
            <a:r>
              <a:rPr lang="it-IT" dirty="0"/>
              <a:t> 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A08A9B71-329D-634C-A664-87DB95A46F36}"/>
              </a:ext>
            </a:extLst>
          </p:cNvPr>
          <p:cNvSpPr txBox="1"/>
          <p:nvPr/>
        </p:nvSpPr>
        <p:spPr>
          <a:xfrm>
            <a:off x="1673634" y="4076548"/>
            <a:ext cx="146867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Operatori</a:t>
            </a:r>
          </a:p>
          <a:p>
            <a:pPr algn="ctr"/>
            <a:r>
              <a:rPr lang="it-IT" sz="1200" dirty="0"/>
              <a:t>Idealizzazione </a:t>
            </a:r>
          </a:p>
          <a:p>
            <a:pPr algn="ctr"/>
            <a:r>
              <a:rPr lang="it-IT" sz="1200" dirty="0"/>
              <a:t>Paura</a:t>
            </a:r>
          </a:p>
          <a:p>
            <a:pPr algn="ctr"/>
            <a:r>
              <a:rPr lang="it-IT" sz="1200" dirty="0"/>
              <a:t>Frustrazione </a:t>
            </a:r>
          </a:p>
          <a:p>
            <a:pPr algn="ctr"/>
            <a:r>
              <a:rPr lang="it-IT" sz="1200" dirty="0"/>
              <a:t>Isolamento</a:t>
            </a:r>
          </a:p>
          <a:p>
            <a:pPr algn="ctr"/>
            <a:r>
              <a:rPr lang="it-IT" sz="1200" dirty="0"/>
              <a:t>Confusione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FF991FB2-CDCF-4240-AEC5-7AE053E45706}"/>
              </a:ext>
            </a:extLst>
          </p:cNvPr>
          <p:cNvSpPr txBox="1"/>
          <p:nvPr/>
        </p:nvSpPr>
        <p:spPr>
          <a:xfrm>
            <a:off x="1135487" y="3312047"/>
            <a:ext cx="13753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Frammentazione dei servizi 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370C19A4-98BD-CD41-9CB1-4194A6797E71}"/>
              </a:ext>
            </a:extLst>
          </p:cNvPr>
          <p:cNvSpPr txBox="1"/>
          <p:nvPr/>
        </p:nvSpPr>
        <p:spPr>
          <a:xfrm>
            <a:off x="2652797" y="3131644"/>
            <a:ext cx="126510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/>
              <a:t>Mancanza competenze specifiche  e sovrapposizione ruoli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52246174-1252-8D45-A390-8371DF0422FE}"/>
              </a:ext>
            </a:extLst>
          </p:cNvPr>
          <p:cNvSpPr txBox="1"/>
          <p:nvPr/>
        </p:nvSpPr>
        <p:spPr>
          <a:xfrm>
            <a:off x="3938558" y="3059498"/>
            <a:ext cx="12293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Isolamento </a:t>
            </a:r>
          </a:p>
          <a:p>
            <a:pPr algn="ctr"/>
            <a:r>
              <a:rPr lang="it-IT" sz="1100" dirty="0"/>
              <a:t>Confusione </a:t>
            </a:r>
          </a:p>
          <a:p>
            <a:pPr algn="ctr"/>
            <a:r>
              <a:rPr lang="it-IT" sz="1100" dirty="0"/>
              <a:t>Comunicazione </a:t>
            </a:r>
          </a:p>
          <a:p>
            <a:pPr algn="ctr"/>
            <a:r>
              <a:rPr lang="it-IT" sz="1100" dirty="0"/>
              <a:t>faticosa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8C08602-446C-4E45-BA89-5D8145D9347F}"/>
              </a:ext>
            </a:extLst>
          </p:cNvPr>
          <p:cNvSpPr txBox="1"/>
          <p:nvPr/>
        </p:nvSpPr>
        <p:spPr>
          <a:xfrm>
            <a:off x="5437314" y="2942620"/>
            <a:ext cx="17260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200" dirty="0"/>
          </a:p>
          <a:p>
            <a:r>
              <a:rPr lang="it-IT" sz="1200" dirty="0"/>
              <a:t>Poca collaborazione tra servizi lasciata alla </a:t>
            </a:r>
            <a:r>
              <a:rPr lang="it-IT" sz="1200" dirty="0" err="1"/>
              <a:t>volonta</a:t>
            </a:r>
            <a:r>
              <a:rPr lang="it-IT" sz="1200" dirty="0"/>
              <a:t> del singolo professionista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C993BEF8-AA67-634B-8DE3-F7FFBB85C78B}"/>
              </a:ext>
            </a:extLst>
          </p:cNvPr>
          <p:cNvSpPr txBox="1"/>
          <p:nvPr/>
        </p:nvSpPr>
        <p:spPr>
          <a:xfrm>
            <a:off x="1183375" y="5560957"/>
            <a:ext cx="100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Motivazione</a:t>
            </a:r>
          </a:p>
          <a:p>
            <a:pPr algn="ctr"/>
            <a:r>
              <a:rPr lang="it-IT" sz="1200" dirty="0"/>
              <a:t>Intrinseca</a:t>
            </a:r>
          </a:p>
          <a:p>
            <a:pPr algn="ctr"/>
            <a:r>
              <a:rPr lang="it-IT" sz="1200" dirty="0"/>
              <a:t> 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CC31D66A-EDDE-E142-A2B5-011350E089F7}"/>
              </a:ext>
            </a:extLst>
          </p:cNvPr>
          <p:cNvSpPr txBox="1"/>
          <p:nvPr/>
        </p:nvSpPr>
        <p:spPr>
          <a:xfrm>
            <a:off x="2540012" y="5508247"/>
            <a:ext cx="13331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Riconoscimento  tra i colleghi e tra  le diverse professionalità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1DC7EC00-A9BE-B94B-9194-099315D89671}"/>
              </a:ext>
            </a:extLst>
          </p:cNvPr>
          <p:cNvSpPr txBox="1"/>
          <p:nvPr/>
        </p:nvSpPr>
        <p:spPr>
          <a:xfrm>
            <a:off x="5359188" y="5595442"/>
            <a:ext cx="157751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Maggiore attenzione al disagio mentale rispetto al passato 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6E9135BD-C224-9147-A3D4-E525CEB4CC4B}"/>
              </a:ext>
            </a:extLst>
          </p:cNvPr>
          <p:cNvSpPr txBox="1"/>
          <p:nvPr/>
        </p:nvSpPr>
        <p:spPr>
          <a:xfrm>
            <a:off x="7180371" y="648587"/>
            <a:ext cx="1838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u="sng" dirty="0">
                <a:solidFill>
                  <a:schemeClr val="bg1"/>
                </a:solidFill>
              </a:rPr>
              <a:t>Proposte miglioramento  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11D1C7B2-619B-D64D-A396-2EB6DD1CE8FB}"/>
              </a:ext>
            </a:extLst>
          </p:cNvPr>
          <p:cNvSpPr txBox="1"/>
          <p:nvPr/>
        </p:nvSpPr>
        <p:spPr>
          <a:xfrm>
            <a:off x="3948907" y="5637708"/>
            <a:ext cx="1340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Progetti singoli </a:t>
            </a:r>
          </a:p>
          <a:p>
            <a:pPr algn="ctr"/>
            <a:r>
              <a:rPr lang="it-IT" sz="1200" dirty="0"/>
              <a:t>efficaci (sinergie)</a:t>
            </a:r>
          </a:p>
        </p:txBody>
      </p: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06026658-1EBD-B449-AE36-1EF9721C59C5}"/>
              </a:ext>
            </a:extLst>
          </p:cNvPr>
          <p:cNvCxnSpPr>
            <a:cxnSpLocks/>
          </p:cNvCxnSpPr>
          <p:nvPr/>
        </p:nvCxnSpPr>
        <p:spPr>
          <a:xfrm>
            <a:off x="4860032" y="1629446"/>
            <a:ext cx="0" cy="454052"/>
          </a:xfrm>
          <a:prstGeom prst="straightConnector1">
            <a:avLst/>
          </a:prstGeom>
          <a:ln>
            <a:solidFill>
              <a:srgbClr val="B9102E"/>
            </a:solidFill>
            <a:prstDash val="sysDash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05710E4E-C98E-AE47-8C0C-31FFF4FCC08D}"/>
              </a:ext>
            </a:extLst>
          </p:cNvPr>
          <p:cNvCxnSpPr>
            <a:cxnSpLocks/>
          </p:cNvCxnSpPr>
          <p:nvPr/>
        </p:nvCxnSpPr>
        <p:spPr>
          <a:xfrm>
            <a:off x="3347864" y="1629446"/>
            <a:ext cx="0" cy="454052"/>
          </a:xfrm>
          <a:prstGeom prst="straightConnector1">
            <a:avLst/>
          </a:prstGeom>
          <a:ln>
            <a:solidFill>
              <a:srgbClr val="B9102E"/>
            </a:solidFill>
            <a:prstDash val="sysDash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3EC9CB02-D2A9-3746-A8EE-CA4D9F65530A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1511660" y="2090227"/>
            <a:ext cx="540060" cy="383978"/>
          </a:xfrm>
          <a:prstGeom prst="straightConnector1">
            <a:avLst/>
          </a:prstGeom>
          <a:ln>
            <a:solidFill>
              <a:srgbClr val="B9102E"/>
            </a:solidFill>
            <a:prstDash val="sysDash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300852A9-C6FE-0E4F-9CDB-B3797D39C4B8}"/>
              </a:ext>
            </a:extLst>
          </p:cNvPr>
          <p:cNvCxnSpPr>
            <a:cxnSpLocks/>
          </p:cNvCxnSpPr>
          <p:nvPr/>
        </p:nvCxnSpPr>
        <p:spPr>
          <a:xfrm>
            <a:off x="6865525" y="3688734"/>
            <a:ext cx="297867" cy="0"/>
          </a:xfrm>
          <a:prstGeom prst="straightConnector1">
            <a:avLst/>
          </a:prstGeom>
          <a:ln w="31750">
            <a:solidFill>
              <a:srgbClr val="800080"/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45FECDF6-DB13-5844-9800-798095F953CF}"/>
              </a:ext>
            </a:extLst>
          </p:cNvPr>
          <p:cNvCxnSpPr>
            <a:cxnSpLocks/>
          </p:cNvCxnSpPr>
          <p:nvPr/>
        </p:nvCxnSpPr>
        <p:spPr>
          <a:xfrm>
            <a:off x="6865525" y="4057501"/>
            <a:ext cx="297867" cy="0"/>
          </a:xfrm>
          <a:prstGeom prst="straightConnector1">
            <a:avLst/>
          </a:prstGeom>
          <a:ln w="31750">
            <a:solidFill>
              <a:srgbClr val="800080"/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AA019CE2-B0CE-7F4E-8912-DFEDCDAA857C}"/>
              </a:ext>
            </a:extLst>
          </p:cNvPr>
          <p:cNvSpPr txBox="1"/>
          <p:nvPr/>
        </p:nvSpPr>
        <p:spPr>
          <a:xfrm>
            <a:off x="4619347" y="325181"/>
            <a:ext cx="268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Mappa riassuntiva</a:t>
            </a:r>
          </a:p>
        </p:txBody>
      </p: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F0886F00-123E-A84B-BCD1-9218724D8457}"/>
              </a:ext>
            </a:extLst>
          </p:cNvPr>
          <p:cNvCxnSpPr>
            <a:cxnSpLocks/>
          </p:cNvCxnSpPr>
          <p:nvPr/>
        </p:nvCxnSpPr>
        <p:spPr>
          <a:xfrm flipV="1">
            <a:off x="3309524" y="4502749"/>
            <a:ext cx="961685" cy="4714"/>
          </a:xfrm>
          <a:prstGeom prst="straightConnector1">
            <a:avLst/>
          </a:prstGeom>
          <a:ln w="38100">
            <a:solidFill>
              <a:srgbClr val="1E5AAB"/>
            </a:solidFill>
            <a:prstDash val="sysDash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EFBA23EA-6ABC-A240-BDFD-633C2EF71FA3}"/>
              </a:ext>
            </a:extLst>
          </p:cNvPr>
          <p:cNvCxnSpPr>
            <a:cxnSpLocks/>
          </p:cNvCxnSpPr>
          <p:nvPr/>
        </p:nvCxnSpPr>
        <p:spPr>
          <a:xfrm flipH="1">
            <a:off x="3419872" y="4700555"/>
            <a:ext cx="873945" cy="0"/>
          </a:xfrm>
          <a:prstGeom prst="straightConnector1">
            <a:avLst/>
          </a:prstGeom>
          <a:ln w="38100">
            <a:solidFill>
              <a:srgbClr val="1E5AAB"/>
            </a:solidFill>
            <a:prstDash val="sysDash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A2D70A18-1E7D-894A-BF9A-3698CF466F0D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728139" y="4635666"/>
            <a:ext cx="3362" cy="180003"/>
          </a:xfrm>
          <a:prstGeom prst="straightConnector1">
            <a:avLst/>
          </a:prstGeom>
          <a:ln w="31750">
            <a:solidFill>
              <a:schemeClr val="accent1">
                <a:lumMod val="60000"/>
                <a:lumOff val="40000"/>
              </a:schemeClr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2 81">
            <a:extLst>
              <a:ext uri="{FF2B5EF4-FFF2-40B4-BE49-F238E27FC236}">
                <a16:creationId xmlns:a16="http://schemas.microsoft.com/office/drawing/2014/main" id="{5246A4DF-B251-C545-A50A-2E888D74D82F}"/>
              </a:ext>
            </a:extLst>
          </p:cNvPr>
          <p:cNvCxnSpPr>
            <a:cxnSpLocks/>
          </p:cNvCxnSpPr>
          <p:nvPr/>
        </p:nvCxnSpPr>
        <p:spPr>
          <a:xfrm>
            <a:off x="3243975" y="4020998"/>
            <a:ext cx="3362" cy="180003"/>
          </a:xfrm>
          <a:prstGeom prst="straightConnector1">
            <a:avLst/>
          </a:prstGeom>
          <a:ln w="31750">
            <a:solidFill>
              <a:schemeClr val="accent1">
                <a:lumMod val="60000"/>
                <a:lumOff val="40000"/>
              </a:schemeClr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2 82">
            <a:extLst>
              <a:ext uri="{FF2B5EF4-FFF2-40B4-BE49-F238E27FC236}">
                <a16:creationId xmlns:a16="http://schemas.microsoft.com/office/drawing/2014/main" id="{79100107-1892-A540-9A3A-25670E87920F}"/>
              </a:ext>
            </a:extLst>
          </p:cNvPr>
          <p:cNvCxnSpPr>
            <a:cxnSpLocks/>
          </p:cNvCxnSpPr>
          <p:nvPr/>
        </p:nvCxnSpPr>
        <p:spPr>
          <a:xfrm>
            <a:off x="4556676" y="3809525"/>
            <a:ext cx="3362" cy="180003"/>
          </a:xfrm>
          <a:prstGeom prst="straightConnector1">
            <a:avLst/>
          </a:prstGeom>
          <a:ln w="31750">
            <a:solidFill>
              <a:schemeClr val="accent1">
                <a:lumMod val="60000"/>
                <a:lumOff val="40000"/>
              </a:schemeClr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>
            <a:extLst>
              <a:ext uri="{FF2B5EF4-FFF2-40B4-BE49-F238E27FC236}">
                <a16:creationId xmlns:a16="http://schemas.microsoft.com/office/drawing/2014/main" id="{D333D1B4-121B-6D4A-B81A-3D2C8260B78E}"/>
              </a:ext>
            </a:extLst>
          </p:cNvPr>
          <p:cNvCxnSpPr>
            <a:cxnSpLocks/>
          </p:cNvCxnSpPr>
          <p:nvPr/>
        </p:nvCxnSpPr>
        <p:spPr>
          <a:xfrm>
            <a:off x="6012977" y="3896545"/>
            <a:ext cx="3362" cy="180003"/>
          </a:xfrm>
          <a:prstGeom prst="straightConnector1">
            <a:avLst/>
          </a:prstGeom>
          <a:ln w="31750">
            <a:solidFill>
              <a:schemeClr val="accent1">
                <a:lumMod val="60000"/>
                <a:lumOff val="40000"/>
              </a:schemeClr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>
            <a:extLst>
              <a:ext uri="{FF2B5EF4-FFF2-40B4-BE49-F238E27FC236}">
                <a16:creationId xmlns:a16="http://schemas.microsoft.com/office/drawing/2014/main" id="{758BC102-6FFE-FF44-AD84-A993A97FC085}"/>
              </a:ext>
            </a:extLst>
          </p:cNvPr>
          <p:cNvCxnSpPr>
            <a:cxnSpLocks/>
          </p:cNvCxnSpPr>
          <p:nvPr/>
        </p:nvCxnSpPr>
        <p:spPr>
          <a:xfrm flipV="1">
            <a:off x="1684473" y="5410255"/>
            <a:ext cx="0" cy="185187"/>
          </a:xfrm>
          <a:prstGeom prst="straightConnector1">
            <a:avLst/>
          </a:prstGeom>
          <a:ln w="31750">
            <a:solidFill>
              <a:srgbClr val="92D050"/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2 92">
            <a:extLst>
              <a:ext uri="{FF2B5EF4-FFF2-40B4-BE49-F238E27FC236}">
                <a16:creationId xmlns:a16="http://schemas.microsoft.com/office/drawing/2014/main" id="{0A2C4F6F-B71E-884C-B8E7-FD932981D2AC}"/>
              </a:ext>
            </a:extLst>
          </p:cNvPr>
          <p:cNvCxnSpPr>
            <a:cxnSpLocks/>
          </p:cNvCxnSpPr>
          <p:nvPr/>
        </p:nvCxnSpPr>
        <p:spPr>
          <a:xfrm flipV="1">
            <a:off x="3232223" y="5410253"/>
            <a:ext cx="0" cy="185187"/>
          </a:xfrm>
          <a:prstGeom prst="straightConnector1">
            <a:avLst/>
          </a:prstGeom>
          <a:ln w="31750">
            <a:solidFill>
              <a:srgbClr val="92D050"/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>
            <a:extLst>
              <a:ext uri="{FF2B5EF4-FFF2-40B4-BE49-F238E27FC236}">
                <a16:creationId xmlns:a16="http://schemas.microsoft.com/office/drawing/2014/main" id="{EDF5F834-3735-C543-8C62-E44C1F371412}"/>
              </a:ext>
            </a:extLst>
          </p:cNvPr>
          <p:cNvCxnSpPr>
            <a:cxnSpLocks/>
          </p:cNvCxnSpPr>
          <p:nvPr/>
        </p:nvCxnSpPr>
        <p:spPr>
          <a:xfrm flipV="1">
            <a:off x="4619346" y="5410254"/>
            <a:ext cx="0" cy="185187"/>
          </a:xfrm>
          <a:prstGeom prst="straightConnector1">
            <a:avLst/>
          </a:prstGeom>
          <a:ln w="31750">
            <a:solidFill>
              <a:srgbClr val="92D050"/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2 94">
            <a:extLst>
              <a:ext uri="{FF2B5EF4-FFF2-40B4-BE49-F238E27FC236}">
                <a16:creationId xmlns:a16="http://schemas.microsoft.com/office/drawing/2014/main" id="{E732EF77-4821-3C48-9C5A-46CC1E76C741}"/>
              </a:ext>
            </a:extLst>
          </p:cNvPr>
          <p:cNvCxnSpPr>
            <a:cxnSpLocks/>
          </p:cNvCxnSpPr>
          <p:nvPr/>
        </p:nvCxnSpPr>
        <p:spPr>
          <a:xfrm flipV="1">
            <a:off x="6087717" y="5410253"/>
            <a:ext cx="0" cy="185187"/>
          </a:xfrm>
          <a:prstGeom prst="straightConnector1">
            <a:avLst/>
          </a:prstGeom>
          <a:ln w="31750">
            <a:solidFill>
              <a:srgbClr val="92D050"/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2 138">
            <a:extLst>
              <a:ext uri="{FF2B5EF4-FFF2-40B4-BE49-F238E27FC236}">
                <a16:creationId xmlns:a16="http://schemas.microsoft.com/office/drawing/2014/main" id="{5CB4A329-7FF0-AE40-A2FB-3A63B7A5CBD2}"/>
              </a:ext>
            </a:extLst>
          </p:cNvPr>
          <p:cNvCxnSpPr>
            <a:cxnSpLocks/>
          </p:cNvCxnSpPr>
          <p:nvPr/>
        </p:nvCxnSpPr>
        <p:spPr>
          <a:xfrm>
            <a:off x="3139147" y="2924515"/>
            <a:ext cx="69446" cy="14487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2 139">
            <a:extLst>
              <a:ext uri="{FF2B5EF4-FFF2-40B4-BE49-F238E27FC236}">
                <a16:creationId xmlns:a16="http://schemas.microsoft.com/office/drawing/2014/main" id="{BC389A99-4E95-A144-BF79-7BAD2B200D4A}"/>
              </a:ext>
            </a:extLst>
          </p:cNvPr>
          <p:cNvCxnSpPr>
            <a:cxnSpLocks/>
          </p:cNvCxnSpPr>
          <p:nvPr/>
        </p:nvCxnSpPr>
        <p:spPr>
          <a:xfrm>
            <a:off x="4553238" y="2915033"/>
            <a:ext cx="0" cy="12062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ttangolo arrotondato 22">
            <a:extLst>
              <a:ext uri="{FF2B5EF4-FFF2-40B4-BE49-F238E27FC236}">
                <a16:creationId xmlns:a16="http://schemas.microsoft.com/office/drawing/2014/main" id="{CED06157-C607-6A47-9D58-160350D0BD04}"/>
              </a:ext>
            </a:extLst>
          </p:cNvPr>
          <p:cNvSpPr/>
          <p:nvPr/>
        </p:nvSpPr>
        <p:spPr>
          <a:xfrm>
            <a:off x="1129556" y="3078275"/>
            <a:ext cx="1375349" cy="707886"/>
          </a:xfrm>
          <a:prstGeom prst="roundRect">
            <a:avLst>
              <a:gd name="adj" fmla="val 10000"/>
            </a:avLst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5D8E26E8-1032-824C-8B67-04F39AD624FC}"/>
              </a:ext>
            </a:extLst>
          </p:cNvPr>
          <p:cNvSpPr txBox="1"/>
          <p:nvPr/>
        </p:nvSpPr>
        <p:spPr>
          <a:xfrm>
            <a:off x="-50661" y="3849256"/>
            <a:ext cx="13753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Letture classiche e rigide del malessere: </a:t>
            </a:r>
          </a:p>
          <a:p>
            <a:pPr algn="ctr"/>
            <a:r>
              <a:rPr lang="it-IT" sz="1100" dirty="0"/>
              <a:t>Poca attenzione alle nuove </a:t>
            </a:r>
            <a:r>
              <a:rPr lang="it-IT" sz="1100" dirty="0" err="1"/>
              <a:t>th</a:t>
            </a:r>
            <a:r>
              <a:rPr lang="it-IT" sz="1100" dirty="0"/>
              <a:t> trauma </a:t>
            </a:r>
          </a:p>
        </p:txBody>
      </p:sp>
    </p:spTree>
    <p:extLst>
      <p:ext uri="{BB962C8B-B14F-4D97-AF65-F5344CB8AC3E}">
        <p14:creationId xmlns:p14="http://schemas.microsoft.com/office/powerpoint/2010/main" val="1751282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2">
            <a:extLst>
              <a:ext uri="{FF2B5EF4-FFF2-40B4-BE49-F238E27FC236}">
                <a16:creationId xmlns:a16="http://schemas.microsoft.com/office/drawing/2014/main" id="{92B6193B-6E44-9E4A-BF9D-14C92A59C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5888"/>
            <a:ext cx="46069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Periferie della cura</a:t>
            </a:r>
            <a:endParaRPr lang="it-IT" altLang="ja-JP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CF047CC-CD0C-DF4D-83F0-C2A35CE798ED}"/>
              </a:ext>
            </a:extLst>
          </p:cNvPr>
          <p:cNvSpPr/>
          <p:nvPr/>
        </p:nvSpPr>
        <p:spPr>
          <a:xfrm>
            <a:off x="3898710" y="414908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"Di una città non apprezzi le sette o settantasette meraviglie, ma la risposta che dà ad una tua domanda."     </a:t>
            </a:r>
            <a:r>
              <a:rPr lang="it-IT" i="1" dirty="0"/>
              <a:t>italo calvino </a:t>
            </a:r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2BEA1816-2307-5242-8B43-7E071A93D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72816"/>
            <a:ext cx="292100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679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774E97-F79A-A940-8AB3-FBB008EEC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703" y="1740363"/>
            <a:ext cx="8892480" cy="4755232"/>
          </a:xfrm>
        </p:spPr>
        <p:txBody>
          <a:bodyPr/>
          <a:lstStyle/>
          <a:p>
            <a:r>
              <a:rPr lang="it-IT" sz="1800" u="sng" dirty="0"/>
              <a:t>AREA SALUTE/BENESSERE PSICOLOGICO E PSICHIATRIA: </a:t>
            </a:r>
            <a:r>
              <a:rPr lang="it-IT" sz="1800" b="1" dirty="0"/>
              <a:t>Wanda </a:t>
            </a:r>
            <a:r>
              <a:rPr lang="it-IT" sz="1800" b="1" dirty="0" err="1"/>
              <a:t>Ielasi</a:t>
            </a:r>
            <a:r>
              <a:rPr lang="it-IT" sz="1800" b="1" dirty="0"/>
              <a:t> e Valter </a:t>
            </a:r>
            <a:r>
              <a:rPr lang="it-IT" sz="1800" b="1" dirty="0" err="1"/>
              <a:t>Tanghetti</a:t>
            </a:r>
            <a:r>
              <a:rPr lang="it-IT" sz="1800" dirty="0"/>
              <a:t> (psicoterapeuta - </a:t>
            </a:r>
            <a:r>
              <a:rPr lang="it-IT" sz="1800" dirty="0" err="1"/>
              <a:t>Ass.psicologi</a:t>
            </a:r>
            <a:r>
              <a:rPr lang="it-IT" sz="1800" dirty="0"/>
              <a:t> per i popoli nel mondo); </a:t>
            </a:r>
            <a:r>
              <a:rPr lang="it-IT" sz="1800" b="1" dirty="0"/>
              <a:t>Francesca </a:t>
            </a:r>
            <a:r>
              <a:rPr lang="it-IT" sz="1800" b="1" dirty="0" err="1"/>
              <a:t>Simonini</a:t>
            </a:r>
            <a:r>
              <a:rPr lang="it-IT" sz="1800" dirty="0"/>
              <a:t> (psicoterapeuta, Progetto Fami Start - ASST Spedali Civili di Brescia); </a:t>
            </a:r>
            <a:r>
              <a:rPr lang="it-IT" sz="1800" b="1" dirty="0"/>
              <a:t>Vincenzo Bruno</a:t>
            </a:r>
            <a:r>
              <a:rPr lang="it-IT" sz="1800" dirty="0"/>
              <a:t> (psicoterapeuta, progetto Fami Start – ASST Spedali Civili di Brescia); </a:t>
            </a:r>
            <a:r>
              <a:rPr lang="it-IT" sz="1800" b="1" dirty="0"/>
              <a:t>Silvia Fanelli</a:t>
            </a:r>
            <a:r>
              <a:rPr lang="it-IT" sz="1800" dirty="0"/>
              <a:t> (assistente sociale – </a:t>
            </a:r>
            <a:r>
              <a:rPr lang="it-IT" sz="1800" dirty="0" err="1"/>
              <a:t>Asst</a:t>
            </a:r>
            <a:r>
              <a:rPr lang="it-IT" sz="1800" dirty="0"/>
              <a:t> Spedali Civili Montichiari), </a:t>
            </a:r>
            <a:r>
              <a:rPr lang="it-IT" sz="1800" b="1" dirty="0"/>
              <a:t>Andrea </a:t>
            </a:r>
            <a:r>
              <a:rPr lang="it-IT" sz="1800" b="1" dirty="0" err="1"/>
              <a:t>Cesareni</a:t>
            </a:r>
            <a:r>
              <a:rPr lang="it-IT" sz="1800" dirty="0"/>
              <a:t> (Cps1 – </a:t>
            </a:r>
            <a:r>
              <a:rPr lang="it-IT" sz="1800" dirty="0" err="1"/>
              <a:t>Asst</a:t>
            </a:r>
            <a:r>
              <a:rPr lang="it-IT" sz="1800" dirty="0"/>
              <a:t>, Spedali Civili di Brescia) e </a:t>
            </a:r>
            <a:r>
              <a:rPr lang="it-IT" sz="1800" b="1" dirty="0" err="1"/>
              <a:t>Giovan</a:t>
            </a:r>
            <a:r>
              <a:rPr lang="it-IT" sz="1800" b="1" dirty="0"/>
              <a:t> Battista Tura</a:t>
            </a:r>
            <a:r>
              <a:rPr lang="it-IT" sz="1800" dirty="0"/>
              <a:t> (responsabile area psichiatrica </a:t>
            </a:r>
            <a:r>
              <a:rPr lang="it-IT" sz="1800" dirty="0" err="1"/>
              <a:t>Irccs</a:t>
            </a:r>
            <a:r>
              <a:rPr lang="it-IT" sz="1800" dirty="0"/>
              <a:t> Fatebenefratelli di Brescia).</a:t>
            </a:r>
          </a:p>
          <a:p>
            <a:endParaRPr lang="it-IT" sz="1800" dirty="0"/>
          </a:p>
          <a:p>
            <a:endParaRPr lang="it-IT" sz="1800" dirty="0"/>
          </a:p>
          <a:p>
            <a:r>
              <a:rPr lang="it-IT" sz="1800" dirty="0"/>
              <a:t>   </a:t>
            </a:r>
            <a:r>
              <a:rPr lang="it-IT" sz="1800" u="sng" dirty="0"/>
              <a:t>AREA LEGALE</a:t>
            </a:r>
            <a:r>
              <a:rPr lang="it-IT" sz="1800" dirty="0"/>
              <a:t>: </a:t>
            </a:r>
            <a:r>
              <a:rPr lang="it-IT" sz="1800" b="1" dirty="0" err="1"/>
              <a:t>Daouda</a:t>
            </a:r>
            <a:r>
              <a:rPr lang="it-IT" sz="1800" b="1" dirty="0"/>
              <a:t> </a:t>
            </a:r>
            <a:r>
              <a:rPr lang="it-IT" sz="1800" b="1" dirty="0" err="1"/>
              <a:t>Sall</a:t>
            </a:r>
            <a:r>
              <a:rPr lang="it-IT" sz="1800" b="1" dirty="0"/>
              <a:t>, Eleonora </a:t>
            </a:r>
            <a:r>
              <a:rPr lang="it-IT" sz="1800" b="1" dirty="0" err="1"/>
              <a:t>Miserendino</a:t>
            </a:r>
            <a:r>
              <a:rPr lang="it-IT" sz="1800" b="1" dirty="0"/>
              <a:t> e Rosanna Sudati</a:t>
            </a:r>
            <a:r>
              <a:rPr lang="it-IT" sz="1800" dirty="0"/>
              <a:t> – operatori/</a:t>
            </a:r>
            <a:r>
              <a:rPr lang="it-IT" sz="1800" dirty="0" err="1"/>
              <a:t>trici</a:t>
            </a:r>
            <a:r>
              <a:rPr lang="it-IT" sz="1800" dirty="0"/>
              <a:t> legali dello Sportello Richiedenti asilo/rifugiati del Comune di Brescia – Via </a:t>
            </a:r>
            <a:r>
              <a:rPr lang="it-IT" sz="1800" dirty="0" err="1"/>
              <a:t>Saffi</a:t>
            </a:r>
            <a:r>
              <a:rPr lang="it-IT" sz="1800" dirty="0"/>
              <a:t>, Brescia e </a:t>
            </a:r>
            <a:r>
              <a:rPr lang="it-IT" sz="1800" b="1" dirty="0"/>
              <a:t>Silvia</a:t>
            </a:r>
            <a:r>
              <a:rPr lang="it-IT" sz="1800" dirty="0"/>
              <a:t> </a:t>
            </a:r>
            <a:r>
              <a:rPr lang="it-IT" sz="1800" b="1" dirty="0"/>
              <a:t>Bianchi</a:t>
            </a:r>
            <a:r>
              <a:rPr lang="it-IT" sz="1800" dirty="0"/>
              <a:t>, operatrice legale Sportello Richiedenti asilo del Comune di Brescia - </a:t>
            </a:r>
            <a:r>
              <a:rPr lang="it-IT" sz="1800" dirty="0" err="1"/>
              <a:t>Ple</a:t>
            </a:r>
            <a:r>
              <a:rPr lang="it-IT" sz="1800" dirty="0"/>
              <a:t> Repubblica;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09E41A3-381B-DA48-9256-08B147E8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30470-5B7B-6140-B9DA-2D89DFA0F63C}" type="slidenum">
              <a:rPr lang="it-IT" altLang="it-IT" smtClean="0"/>
              <a:pPr>
                <a:defRPr/>
              </a:pPr>
              <a:t>14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4865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CD8D1E-F28F-3F4B-8744-24658D0E5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8062664" cy="4968552"/>
          </a:xfrm>
        </p:spPr>
        <p:txBody>
          <a:bodyPr/>
          <a:lstStyle/>
          <a:p>
            <a:r>
              <a:rPr lang="it-IT" sz="1800" u="sng" dirty="0"/>
              <a:t>AREA FAMIGLIA</a:t>
            </a:r>
            <a:r>
              <a:rPr lang="it-IT" sz="1800" b="1" dirty="0"/>
              <a:t>: Maria Silvia Ferrari</a:t>
            </a:r>
            <a:r>
              <a:rPr lang="it-IT" sz="1800" dirty="0"/>
              <a:t> (Coordinatrice, </a:t>
            </a:r>
            <a:r>
              <a:rPr lang="it-IT" sz="1800" u="sng" dirty="0">
                <a:hlinkClick r:id="rId2"/>
              </a:rPr>
              <a:t>Coop.La</a:t>
            </a:r>
            <a:r>
              <a:rPr lang="it-IT" sz="1800" dirty="0"/>
              <a:t> Vela – Progetto Start Fami– ASST Spedali Civili di Brescia);</a:t>
            </a:r>
            <a:r>
              <a:rPr lang="it-IT" sz="1800" b="1" dirty="0"/>
              <a:t>Stefano </a:t>
            </a:r>
            <a:r>
              <a:rPr lang="it-IT" sz="1800" b="1" dirty="0" err="1"/>
              <a:t>Dallera</a:t>
            </a:r>
            <a:r>
              <a:rPr lang="it-IT" sz="1800" dirty="0"/>
              <a:t> (operatore e coordinatore progetti di accoglienza, </a:t>
            </a:r>
            <a:r>
              <a:rPr lang="it-IT" sz="1800" u="sng" dirty="0">
                <a:hlinkClick r:id="rId3"/>
              </a:rPr>
              <a:t>Coop.soc.La</a:t>
            </a:r>
            <a:r>
              <a:rPr lang="it-IT" sz="1800" dirty="0"/>
              <a:t> Rete; </a:t>
            </a:r>
            <a:r>
              <a:rPr lang="it-IT" sz="1800" b="1" dirty="0"/>
              <a:t>Ilaria Merlo</a:t>
            </a:r>
            <a:r>
              <a:rPr lang="it-IT" sz="1800" dirty="0"/>
              <a:t> (</a:t>
            </a:r>
            <a:r>
              <a:rPr lang="it-IT" sz="1800" dirty="0" err="1"/>
              <a:t>ass.sociale</a:t>
            </a:r>
            <a:r>
              <a:rPr lang="it-IT" sz="1800" dirty="0"/>
              <a:t> del Comune di Brescia, referente per i/le minori stranieri non accompagnati e nuclei familiari per il Centro sociale Centro); </a:t>
            </a:r>
            <a:r>
              <a:rPr lang="it-IT" sz="1800" b="1" dirty="0"/>
              <a:t>Fabio Tosini</a:t>
            </a:r>
            <a:r>
              <a:rPr lang="it-IT" sz="1800" dirty="0"/>
              <a:t>(psicologo, Caritas);</a:t>
            </a:r>
          </a:p>
          <a:p>
            <a:pPr marL="0" indent="0">
              <a:buNone/>
            </a:pPr>
            <a:endParaRPr lang="it-IT" sz="1800" dirty="0"/>
          </a:p>
          <a:p>
            <a:r>
              <a:rPr lang="it-IT" sz="1800" dirty="0"/>
              <a:t> </a:t>
            </a:r>
            <a:r>
              <a:rPr lang="it-IT" sz="1800" u="sng" dirty="0"/>
              <a:t>AREA ACCOGLIENZA</a:t>
            </a:r>
            <a:r>
              <a:rPr lang="it-IT" sz="1800" dirty="0"/>
              <a:t>:  </a:t>
            </a:r>
            <a:r>
              <a:rPr lang="it-IT" sz="1800" b="1" dirty="0"/>
              <a:t>Agostino Zanotti</a:t>
            </a:r>
            <a:r>
              <a:rPr lang="it-IT" sz="1800" dirty="0"/>
              <a:t>, Direttore </a:t>
            </a:r>
            <a:r>
              <a:rPr lang="it-IT" sz="1800" dirty="0" err="1"/>
              <a:t>Ass</a:t>
            </a:r>
            <a:r>
              <a:rPr lang="it-IT" sz="1800" dirty="0"/>
              <a:t>. ADL a </a:t>
            </a:r>
            <a:r>
              <a:rPr lang="it-IT" sz="1800" dirty="0" err="1"/>
              <a:t>Zavidovici</a:t>
            </a:r>
            <a:r>
              <a:rPr lang="it-IT" sz="1800" dirty="0"/>
              <a:t>, ente gestore progetti SPRAR di Brescia, Cellatica, Collebeato, Passirano e Calvisano; </a:t>
            </a:r>
            <a:r>
              <a:rPr lang="it-IT" sz="1800" b="1" dirty="0"/>
              <a:t>Lidia Giacomelli,</a:t>
            </a:r>
            <a:r>
              <a:rPr lang="it-IT" sz="1800" dirty="0"/>
              <a:t> Operatrice sociale Cooperativa Il Mosaico, ente gestore progetto SPRAR Comunità Montana di Valle Trompia.; </a:t>
            </a:r>
            <a:r>
              <a:rPr lang="it-IT" sz="1800" b="1" dirty="0"/>
              <a:t>Marco </a:t>
            </a:r>
            <a:r>
              <a:rPr lang="it-IT" sz="1800" b="1" dirty="0" err="1"/>
              <a:t>Zanetta</a:t>
            </a:r>
            <a:r>
              <a:rPr lang="it-IT" sz="1800" b="1" dirty="0"/>
              <a:t>,</a:t>
            </a:r>
            <a:r>
              <a:rPr lang="it-IT" sz="1800" dirty="0"/>
              <a:t> Responsabile Cooperativa sociale K-Pax, ente gestore progetti SPRAR Brescia Provincia e Comune di Breno; </a:t>
            </a:r>
            <a:r>
              <a:rPr lang="it-IT" sz="1800" b="1" dirty="0"/>
              <a:t>Francesca </a:t>
            </a:r>
            <a:r>
              <a:rPr lang="it-IT" sz="1800" b="1" dirty="0" err="1"/>
              <a:t>Simonini</a:t>
            </a:r>
            <a:r>
              <a:rPr lang="it-IT" sz="1800" b="1" dirty="0"/>
              <a:t>,</a:t>
            </a:r>
            <a:r>
              <a:rPr lang="it-IT" sz="1800" dirty="0"/>
              <a:t> Operatrice Asilo Notturno </a:t>
            </a:r>
            <a:r>
              <a:rPr lang="it-IT" sz="1800" dirty="0" err="1"/>
              <a:t>Pampuri</a:t>
            </a:r>
            <a:r>
              <a:rPr lang="it-IT" sz="1800" dirty="0"/>
              <a:t> di Brescia, ente gestore Centro Accoglienza Straordinario</a:t>
            </a:r>
          </a:p>
          <a:p>
            <a:r>
              <a:rPr lang="it-IT" sz="1800" u="sng" dirty="0"/>
              <a:t>COMUNE DI BRESCIA : </a:t>
            </a:r>
            <a:r>
              <a:rPr lang="it-IT" sz="1800" b="1" u="sng" dirty="0"/>
              <a:t>Marco </a:t>
            </a:r>
            <a:r>
              <a:rPr lang="it-IT" sz="1800" b="1" u="sng" dirty="0" err="1"/>
              <a:t>Fenaroli</a:t>
            </a:r>
            <a:r>
              <a:rPr lang="it-IT" sz="1800" b="1" u="sng" dirty="0"/>
              <a:t> </a:t>
            </a:r>
            <a:r>
              <a:rPr lang="it-IT" b="1" dirty="0"/>
              <a:t> </a:t>
            </a:r>
            <a:r>
              <a:rPr lang="it-IT" dirty="0"/>
              <a:t> </a:t>
            </a:r>
            <a:r>
              <a:rPr lang="it-IT" sz="1800" dirty="0"/>
              <a:t>Assessore con delega alle politiche per la Famiglia, la Persona e la Sanità e all'Associazionismo</a:t>
            </a:r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36F9A5D-A8B4-0141-93D1-3F6D57449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30470-5B7B-6140-B9DA-2D89DFA0F63C}" type="slidenum">
              <a:rPr lang="it-IT" altLang="it-IT" smtClean="0"/>
              <a:pPr>
                <a:defRPr/>
              </a:pPr>
              <a:t>15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0315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uppo 10">
            <a:extLst>
              <a:ext uri="{FF2B5EF4-FFF2-40B4-BE49-F238E27FC236}">
                <a16:creationId xmlns:a16="http://schemas.microsoft.com/office/drawing/2014/main" id="{6165DE86-9B8E-C44C-AE68-60DBDDAA8506}"/>
              </a:ext>
            </a:extLst>
          </p:cNvPr>
          <p:cNvGrpSpPr>
            <a:grpSpLocks/>
          </p:cNvGrpSpPr>
          <p:nvPr/>
        </p:nvGrpSpPr>
        <p:grpSpPr bwMode="auto">
          <a:xfrm>
            <a:off x="0" y="1269132"/>
            <a:ext cx="9144000" cy="647700"/>
            <a:chOff x="0" y="1269132"/>
            <a:chExt cx="9144000" cy="647700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130C13E9-666D-9742-A899-EBAD5F951FE7}"/>
                </a:ext>
              </a:extLst>
            </p:cNvPr>
            <p:cNvSpPr/>
            <p:nvPr/>
          </p:nvSpPr>
          <p:spPr>
            <a:xfrm>
              <a:off x="0" y="1357313"/>
              <a:ext cx="9144000" cy="428625"/>
            </a:xfrm>
            <a:prstGeom prst="rect">
              <a:avLst/>
            </a:prstGeom>
            <a:solidFill>
              <a:srgbClr val="D6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it-IT" sz="1800">
                <a:solidFill>
                  <a:srgbClr val="D6A300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037" name="Rectangle 6">
              <a:extLst>
                <a:ext uri="{FF2B5EF4-FFF2-40B4-BE49-F238E27FC236}">
                  <a16:creationId xmlns:a16="http://schemas.microsoft.com/office/drawing/2014/main" id="{4A276909-DDB3-7747-A537-6473D8D55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" y="1269132"/>
              <a:ext cx="8353425" cy="64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540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400" b="1" u="sng" dirty="0">
                  <a:solidFill>
                    <a:srgbClr val="336699"/>
                  </a:solidFill>
                  <a:latin typeface="Century Gothic" panose="020B0502020202020204" pitchFamily="34" charset="0"/>
                </a:rPr>
                <a:t>DOMANDA DI RICERCA</a:t>
              </a:r>
            </a:p>
          </p:txBody>
        </p:sp>
      </p:grpSp>
      <p:sp>
        <p:nvSpPr>
          <p:cNvPr id="44034" name="Rectangle 22">
            <a:extLst>
              <a:ext uri="{FF2B5EF4-FFF2-40B4-BE49-F238E27FC236}">
                <a16:creationId xmlns:a16="http://schemas.microsoft.com/office/drawing/2014/main" id="{C6BB7A7D-2125-EB43-BB50-DA6158E5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5888"/>
            <a:ext cx="46069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Periferie della Cura</a:t>
            </a:r>
            <a:endParaRPr lang="it-IT" altLang="ja-JP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CasellaDiTesto 2">
            <a:extLst>
              <a:ext uri="{FF2B5EF4-FFF2-40B4-BE49-F238E27FC236}">
                <a16:creationId xmlns:a16="http://schemas.microsoft.com/office/drawing/2014/main" id="{8DE79961-5F14-304D-90E1-E3580A08A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440" y="2442127"/>
            <a:ext cx="4464496" cy="417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r>
              <a:rPr lang="it-IT" sz="2000" dirty="0"/>
              <a:t>⎖Approfondire la conoscenza del  processo di cura dei richiedenti asilo messa in atto dai servizi al fine di coglierne: </a:t>
            </a:r>
          </a:p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r>
              <a:rPr lang="it-IT" sz="2000" dirty="0"/>
              <a:t>-    Elementi di efficacia </a:t>
            </a:r>
          </a:p>
          <a:p>
            <a:pPr marL="342900" indent="-342900" defTabSz="850391">
              <a:spcBef>
                <a:spcPts val="900"/>
              </a:spcBef>
              <a:buSzTx/>
              <a:buFontTx/>
              <a:buChar char="-"/>
              <a:defRPr sz="3348"/>
            </a:pPr>
            <a:r>
              <a:rPr lang="it-IT" sz="2000" dirty="0"/>
              <a:t>Elementi di fatica e di inefficacia </a:t>
            </a:r>
          </a:p>
          <a:p>
            <a:pPr marL="342900" indent="-342900" defTabSz="850391">
              <a:spcBef>
                <a:spcPts val="900"/>
              </a:spcBef>
              <a:buSzTx/>
              <a:buFontTx/>
              <a:buChar char="-"/>
              <a:defRPr sz="3348"/>
            </a:pPr>
            <a:r>
              <a:rPr lang="it-IT" sz="2000" dirty="0"/>
              <a:t>Aspetti di </a:t>
            </a:r>
            <a:r>
              <a:rPr lang="it-IT" sz="2000" dirty="0" err="1"/>
              <a:t>migliorabilità</a:t>
            </a:r>
            <a:r>
              <a:rPr lang="it-IT" sz="2000" dirty="0"/>
              <a:t> </a:t>
            </a:r>
          </a:p>
          <a:p>
            <a:pPr marL="342900" indent="-342900" defTabSz="850391">
              <a:spcBef>
                <a:spcPts val="900"/>
              </a:spcBef>
              <a:buSzTx/>
              <a:buFontTx/>
              <a:buChar char="-"/>
              <a:defRPr sz="3348"/>
            </a:pPr>
            <a:endParaRPr lang="it-IT" sz="2000" dirty="0"/>
          </a:p>
          <a:p>
            <a:pPr defTabSz="850391">
              <a:spcBef>
                <a:spcPts val="900"/>
              </a:spcBef>
              <a:buSzTx/>
              <a:defRPr sz="3348"/>
            </a:pPr>
            <a:r>
              <a:rPr lang="it-IT" sz="2000" dirty="0"/>
              <a:t>⎖Il vertice: lo sguardo dei professionisti </a:t>
            </a:r>
          </a:p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endParaRPr lang="it-IT" sz="2000" dirty="0"/>
          </a:p>
        </p:txBody>
      </p:sp>
      <p:pic>
        <p:nvPicPr>
          <p:cNvPr id="8" name="Picture 9" descr="Brescia, 'Periferie della cura': anche Medtraining alla formazione per i  progetti SPRAR - MedTraining">
            <a:extLst>
              <a:ext uri="{FF2B5EF4-FFF2-40B4-BE49-F238E27FC236}">
                <a16:creationId xmlns:a16="http://schemas.microsoft.com/office/drawing/2014/main" id="{FFB8CA4E-2625-374A-B545-995373788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85938"/>
            <a:ext cx="3779911" cy="4811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14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6">
            <a:extLst>
              <a:ext uri="{FF2B5EF4-FFF2-40B4-BE49-F238E27FC236}">
                <a16:creationId xmlns:a16="http://schemas.microsoft.com/office/drawing/2014/main" id="{4A276909-DDB3-7747-A537-6473D8D55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626" y="278548"/>
            <a:ext cx="5934893" cy="93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La prospettiva di partenza: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Scenari  sociali, produzione di servizi e sfide dei professionisti 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it-IT" altLang="it-IT" sz="2400" b="1" u="sng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6C2E442B-E294-E14A-9A73-D91FBE4B36AE}"/>
              </a:ext>
            </a:extLst>
          </p:cNvPr>
          <p:cNvSpPr/>
          <p:nvPr/>
        </p:nvSpPr>
        <p:spPr>
          <a:xfrm>
            <a:off x="4356136" y="3298702"/>
            <a:ext cx="1440000" cy="1440000"/>
          </a:xfrm>
          <a:prstGeom prst="ellipse">
            <a:avLst/>
          </a:prstGeom>
          <a:noFill/>
          <a:ln w="38100">
            <a:solidFill>
              <a:srgbClr val="1E5AAB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e 4">
            <a:extLst>
              <a:ext uri="{FF2B5EF4-FFF2-40B4-BE49-F238E27FC236}">
                <a16:creationId xmlns:a16="http://schemas.microsoft.com/office/drawing/2014/main" id="{66D94507-451A-304F-AAC7-283B3F30CAF0}"/>
              </a:ext>
            </a:extLst>
          </p:cNvPr>
          <p:cNvSpPr/>
          <p:nvPr/>
        </p:nvSpPr>
        <p:spPr>
          <a:xfrm>
            <a:off x="4499992" y="3562894"/>
            <a:ext cx="1229117" cy="1018234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ts val="240"/>
              </a:spcAft>
            </a:pPr>
            <a:r>
              <a:rPr lang="it-IT" sz="2000" dirty="0">
                <a:solidFill>
                  <a:srgbClr val="000080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CORPO SOCIALE /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ts val="240"/>
              </a:spcAft>
            </a:pPr>
            <a:r>
              <a:rPr lang="it-IT" sz="2000" dirty="0">
                <a:solidFill>
                  <a:srgbClr val="000080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CULTURE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3C4504-3E79-F34D-98AB-52FC920AD5BD}"/>
              </a:ext>
            </a:extLst>
          </p:cNvPr>
          <p:cNvSpPr txBox="1"/>
          <p:nvPr/>
        </p:nvSpPr>
        <p:spPr>
          <a:xfrm>
            <a:off x="6331800" y="1650936"/>
            <a:ext cx="2691099" cy="5016758"/>
          </a:xfrm>
          <a:prstGeom prst="rect">
            <a:avLst/>
          </a:prstGeom>
          <a:noFill/>
          <a:ln w="22225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incertezza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multiculturale 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frammentazione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conflittuale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disgregato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enfasi differenze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dinamica/caotica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indifferenziata</a:t>
            </a:r>
          </a:p>
          <a:p>
            <a:pPr marL="393750" indent="-285750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differente distribuzione della risorse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esigente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peso economico</a:t>
            </a:r>
          </a:p>
          <a:p>
            <a:pPr marL="393750" indent="-285750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maggiore accesso Informazione 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cambio di valori</a:t>
            </a:r>
          </a:p>
          <a:p>
            <a:pPr marL="393750" indent="-285750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crisi delle istituzioni tradizionali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ambiguità </a:t>
            </a:r>
          </a:p>
          <a:p>
            <a:pPr marL="393750" indent="-285750" algn="just">
              <a:buSzPct val="50000"/>
              <a:buFont typeface="Wingdings" charset="2"/>
              <a:buChar char="ü"/>
            </a:pPr>
            <a:r>
              <a:rPr lang="it-IT" sz="1600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molteplicità di occasioni</a:t>
            </a:r>
          </a:p>
          <a:p>
            <a:pPr marL="108000" algn="just">
              <a:buSzPct val="50000"/>
            </a:pPr>
            <a:endParaRPr lang="it-IT" sz="1600" dirty="0">
              <a:solidFill>
                <a:srgbClr val="B9102E"/>
              </a:solidFill>
              <a:latin typeface="Franklin Gothic Medium Cond" charset="0"/>
              <a:ea typeface="Franklin Gothic Medium Cond" charset="0"/>
              <a:cs typeface="Franklin Gothic Medium Cond" charset="0"/>
            </a:endParaRP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C822CC38-41E8-464F-B648-ADAED3A9ADA8}"/>
              </a:ext>
            </a:extLst>
          </p:cNvPr>
          <p:cNvSpPr/>
          <p:nvPr/>
        </p:nvSpPr>
        <p:spPr>
          <a:xfrm>
            <a:off x="902017" y="1112510"/>
            <a:ext cx="2149200" cy="2149200"/>
          </a:xfrm>
          <a:prstGeom prst="ellipse">
            <a:avLst/>
          </a:prstGeom>
          <a:noFill/>
          <a:ln w="38100">
            <a:solidFill>
              <a:srgbClr val="1E5AAB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81EA752-212F-D143-945E-6409F42C2B7A}"/>
              </a:ext>
            </a:extLst>
          </p:cNvPr>
          <p:cNvSpPr/>
          <p:nvPr/>
        </p:nvSpPr>
        <p:spPr>
          <a:xfrm>
            <a:off x="941315" y="1650936"/>
            <a:ext cx="2149200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755650">
              <a:lnSpc>
                <a:spcPct val="90000"/>
              </a:lnSpc>
              <a:spcAft>
                <a:spcPts val="240"/>
              </a:spcAft>
            </a:pPr>
            <a:r>
              <a:rPr lang="it-IT" sz="2000" dirty="0">
                <a:solidFill>
                  <a:srgbClr val="000080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ISTITUZIONI e SERVIZI </a:t>
            </a:r>
          </a:p>
          <a:p>
            <a:pPr lvl="0" algn="ctr" defTabSz="755650">
              <a:lnSpc>
                <a:spcPct val="90000"/>
              </a:lnSpc>
              <a:spcAft>
                <a:spcPts val="240"/>
              </a:spcAft>
            </a:pPr>
            <a:r>
              <a:rPr lang="it-IT" sz="2000" dirty="0">
                <a:solidFill>
                  <a:srgbClr val="000080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per la cura e l’accoglienza dei migranti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87CF7DC6-D027-584B-A3E6-FB011FDA9E84}"/>
              </a:ext>
            </a:extLst>
          </p:cNvPr>
          <p:cNvGrpSpPr/>
          <p:nvPr/>
        </p:nvGrpSpPr>
        <p:grpSpPr>
          <a:xfrm>
            <a:off x="1392599" y="4260196"/>
            <a:ext cx="1228409" cy="1033003"/>
            <a:chOff x="163580" y="1503986"/>
            <a:chExt cx="2401425" cy="1929633"/>
          </a:xfrm>
        </p:grpSpPr>
        <p:sp>
          <p:nvSpPr>
            <p:cNvPr id="16" name="Rettangolo arrotondato 85">
              <a:extLst>
                <a:ext uri="{FF2B5EF4-FFF2-40B4-BE49-F238E27FC236}">
                  <a16:creationId xmlns:a16="http://schemas.microsoft.com/office/drawing/2014/main" id="{6FAC096C-8FD2-2443-BFD5-0D7D0E81E6EF}"/>
                </a:ext>
              </a:extLst>
            </p:cNvPr>
            <p:cNvSpPr/>
            <p:nvPr/>
          </p:nvSpPr>
          <p:spPr>
            <a:xfrm>
              <a:off x="163580" y="1527330"/>
              <a:ext cx="2382862" cy="1906289"/>
            </a:xfrm>
            <a:prstGeom prst="roundRect">
              <a:avLst>
                <a:gd name="adj" fmla="val 10000"/>
              </a:avLst>
            </a:prstGeom>
            <a:noFill/>
            <a:ln w="38100">
              <a:solidFill>
                <a:srgbClr val="1E5AAB"/>
              </a:solidFill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2236E535-DEC1-1A42-BE2A-1A6210B340D8}"/>
                </a:ext>
              </a:extLst>
            </p:cNvPr>
            <p:cNvSpPr/>
            <p:nvPr/>
          </p:nvSpPr>
          <p:spPr>
            <a:xfrm>
              <a:off x="293810" y="1503986"/>
              <a:ext cx="2271195" cy="17946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dirty="0">
                  <a:solidFill>
                    <a:srgbClr val="000080"/>
                  </a:solidFill>
                  <a:latin typeface="Franklin Gothic Medium Cond" charset="0"/>
                  <a:ea typeface="Franklin Gothic Medium Cond" charset="0"/>
                  <a:cs typeface="Franklin Gothic Medium Cond" charset="0"/>
                </a:rPr>
                <a:t>RUOLI: RICHIESTA DI COMPETENZE ALTRE  </a:t>
              </a:r>
            </a:p>
          </p:txBody>
        </p: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FEAAFDBA-5C41-B346-B3FD-805E3BD4979D}"/>
              </a:ext>
            </a:extLst>
          </p:cNvPr>
          <p:cNvGrpSpPr/>
          <p:nvPr/>
        </p:nvGrpSpPr>
        <p:grpSpPr>
          <a:xfrm>
            <a:off x="151220" y="3528854"/>
            <a:ext cx="1109774" cy="782942"/>
            <a:chOff x="163580" y="1527330"/>
            <a:chExt cx="2382862" cy="1906289"/>
          </a:xfrm>
        </p:grpSpPr>
        <p:sp>
          <p:nvSpPr>
            <p:cNvPr id="22" name="Rettangolo arrotondato 85">
              <a:extLst>
                <a:ext uri="{FF2B5EF4-FFF2-40B4-BE49-F238E27FC236}">
                  <a16:creationId xmlns:a16="http://schemas.microsoft.com/office/drawing/2014/main" id="{3C4AEFD1-F4B2-4A42-A886-2E76421810A7}"/>
                </a:ext>
              </a:extLst>
            </p:cNvPr>
            <p:cNvSpPr/>
            <p:nvPr/>
          </p:nvSpPr>
          <p:spPr>
            <a:xfrm>
              <a:off x="163580" y="1527330"/>
              <a:ext cx="2382862" cy="1906289"/>
            </a:xfrm>
            <a:prstGeom prst="roundRect">
              <a:avLst>
                <a:gd name="adj" fmla="val 10000"/>
              </a:avLst>
            </a:prstGeom>
            <a:noFill/>
            <a:ln w="38100">
              <a:solidFill>
                <a:srgbClr val="1E5AAB"/>
              </a:solidFill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23" name="Rettangolo 22">
              <a:extLst>
                <a:ext uri="{FF2B5EF4-FFF2-40B4-BE49-F238E27FC236}">
                  <a16:creationId xmlns:a16="http://schemas.microsoft.com/office/drawing/2014/main" id="{D7F96A94-5D08-CD42-A624-5BAEA17330AF}"/>
                </a:ext>
              </a:extLst>
            </p:cNvPr>
            <p:cNvSpPr/>
            <p:nvPr/>
          </p:nvSpPr>
          <p:spPr>
            <a:xfrm>
              <a:off x="219413" y="1583163"/>
              <a:ext cx="2271196" cy="179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dirty="0">
                  <a:solidFill>
                    <a:schemeClr val="accent6">
                      <a:lumMod val="75000"/>
                    </a:schemeClr>
                  </a:solidFill>
                  <a:latin typeface="Franklin Gothic Medium Cond" charset="0"/>
                  <a:ea typeface="Franklin Gothic Medium Cond" charset="0"/>
                  <a:cs typeface="Franklin Gothic Medium Cond" charset="0"/>
                </a:rPr>
                <a:t>BUROCRAZIA</a:t>
              </a:r>
            </a:p>
          </p:txBody>
        </p:sp>
      </p:grp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8390555D-EA5C-E94A-9457-8E7F476A1AAE}"/>
              </a:ext>
            </a:extLst>
          </p:cNvPr>
          <p:cNvGrpSpPr>
            <a:grpSpLocks noChangeAspect="1"/>
          </p:cNvGrpSpPr>
          <p:nvPr/>
        </p:nvGrpSpPr>
        <p:grpSpPr>
          <a:xfrm>
            <a:off x="1282055" y="5280556"/>
            <a:ext cx="1440000" cy="1244788"/>
            <a:chOff x="3028937" y="3276589"/>
            <a:chExt cx="2508275" cy="2508275"/>
          </a:xfrm>
        </p:grpSpPr>
        <p:sp>
          <p:nvSpPr>
            <p:cNvPr id="26" name="Ovale 25">
              <a:extLst>
                <a:ext uri="{FF2B5EF4-FFF2-40B4-BE49-F238E27FC236}">
                  <a16:creationId xmlns:a16="http://schemas.microsoft.com/office/drawing/2014/main" id="{CBBB0B62-D7F4-D948-B758-1FA26F354215}"/>
                </a:ext>
              </a:extLst>
            </p:cNvPr>
            <p:cNvSpPr/>
            <p:nvPr/>
          </p:nvSpPr>
          <p:spPr>
            <a:xfrm>
              <a:off x="3028937" y="3276589"/>
              <a:ext cx="2508275" cy="2508275"/>
            </a:xfrm>
            <a:prstGeom prst="ellipse">
              <a:avLst/>
            </a:prstGeom>
            <a:noFill/>
            <a:ln w="38100">
              <a:solidFill>
                <a:srgbClr val="1E5AAB"/>
              </a:solidFill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e 4">
              <a:extLst>
                <a:ext uri="{FF2B5EF4-FFF2-40B4-BE49-F238E27FC236}">
                  <a16:creationId xmlns:a16="http://schemas.microsoft.com/office/drawing/2014/main" id="{D1B926B2-2458-6942-9DB8-0157712AD5E6}"/>
                </a:ext>
              </a:extLst>
            </p:cNvPr>
            <p:cNvSpPr/>
            <p:nvPr/>
          </p:nvSpPr>
          <p:spPr>
            <a:xfrm>
              <a:off x="3212600" y="3643917"/>
              <a:ext cx="2140947" cy="17736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ts val="240"/>
                </a:spcAft>
              </a:pPr>
              <a:r>
                <a:rPr lang="it-IT" sz="2000" dirty="0">
                  <a:solidFill>
                    <a:srgbClr val="000080"/>
                  </a:solidFill>
                  <a:latin typeface="Franklin Gothic Medium Cond" charset="0"/>
                  <a:ea typeface="Franklin Gothic Medium Cond" charset="0"/>
                  <a:cs typeface="Franklin Gothic Medium Cond" charset="0"/>
                </a:rPr>
                <a:t>UTENZA</a:t>
              </a:r>
            </a:p>
          </p:txBody>
        </p:sp>
      </p:grpSp>
      <p:sp>
        <p:nvSpPr>
          <p:cNvPr id="55" name="Parentesi graffa aperta 54">
            <a:extLst>
              <a:ext uri="{FF2B5EF4-FFF2-40B4-BE49-F238E27FC236}">
                <a16:creationId xmlns:a16="http://schemas.microsoft.com/office/drawing/2014/main" id="{2234B94A-59BE-0D47-B30B-23739FDD07DC}"/>
              </a:ext>
            </a:extLst>
          </p:cNvPr>
          <p:cNvSpPr/>
          <p:nvPr/>
        </p:nvSpPr>
        <p:spPr>
          <a:xfrm>
            <a:off x="5940917" y="1576941"/>
            <a:ext cx="575299" cy="4737360"/>
          </a:xfrm>
          <a:prstGeom prst="leftBrace">
            <a:avLst>
              <a:gd name="adj1" fmla="val 8333"/>
              <a:gd name="adj2" fmla="val 49479"/>
            </a:avLst>
          </a:prstGeom>
          <a:solidFill>
            <a:schemeClr val="bg1"/>
          </a:solidFill>
          <a:ln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2"/>
              </a:solidFill>
            </a:endParaRPr>
          </a:p>
        </p:txBody>
      </p:sp>
      <p:cxnSp>
        <p:nvCxnSpPr>
          <p:cNvPr id="44038" name="Connettore 4 44037">
            <a:extLst>
              <a:ext uri="{FF2B5EF4-FFF2-40B4-BE49-F238E27FC236}">
                <a16:creationId xmlns:a16="http://schemas.microsoft.com/office/drawing/2014/main" id="{8B05FF77-E35F-1C41-9185-35F528923430}"/>
              </a:ext>
            </a:extLst>
          </p:cNvPr>
          <p:cNvCxnSpPr>
            <a:stCxn id="11" idx="4"/>
            <a:endCxn id="16" idx="0"/>
          </p:cNvCxnSpPr>
          <p:nvPr/>
        </p:nvCxnSpPr>
        <p:spPr>
          <a:xfrm rot="16200000" flipH="1">
            <a:off x="1483845" y="3754481"/>
            <a:ext cx="1010983" cy="25439"/>
          </a:xfrm>
          <a:prstGeom prst="bentConnector3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40" name="Connettore 4 44039">
            <a:extLst>
              <a:ext uri="{FF2B5EF4-FFF2-40B4-BE49-F238E27FC236}">
                <a16:creationId xmlns:a16="http://schemas.microsoft.com/office/drawing/2014/main" id="{89842C39-1B9F-C641-BA9D-F1966A733B36}"/>
              </a:ext>
            </a:extLst>
          </p:cNvPr>
          <p:cNvCxnSpPr>
            <a:cxnSpLocks/>
          </p:cNvCxnSpPr>
          <p:nvPr/>
        </p:nvCxnSpPr>
        <p:spPr>
          <a:xfrm rot="5400000">
            <a:off x="555313" y="2698731"/>
            <a:ext cx="455691" cy="1282760"/>
          </a:xfrm>
          <a:prstGeom prst="bentConnector3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42" name="Connettore 2 44041">
            <a:extLst>
              <a:ext uri="{FF2B5EF4-FFF2-40B4-BE49-F238E27FC236}">
                <a16:creationId xmlns:a16="http://schemas.microsoft.com/office/drawing/2014/main" id="{BFF899C0-82BB-3A48-A076-11057A087D59}"/>
              </a:ext>
            </a:extLst>
          </p:cNvPr>
          <p:cNvCxnSpPr>
            <a:cxnSpLocks/>
            <a:stCxn id="11" idx="4"/>
          </p:cNvCxnSpPr>
          <p:nvPr/>
        </p:nvCxnSpPr>
        <p:spPr>
          <a:xfrm>
            <a:off x="1976617" y="3261710"/>
            <a:ext cx="8181" cy="41467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44" name="Connettore 4 44043">
            <a:extLst>
              <a:ext uri="{FF2B5EF4-FFF2-40B4-BE49-F238E27FC236}">
                <a16:creationId xmlns:a16="http://schemas.microsoft.com/office/drawing/2014/main" id="{E3EB343C-DC67-D14A-B5C8-DF6ED0367C23}"/>
              </a:ext>
            </a:extLst>
          </p:cNvPr>
          <p:cNvCxnSpPr>
            <a:cxnSpLocks/>
          </p:cNvCxnSpPr>
          <p:nvPr/>
        </p:nvCxnSpPr>
        <p:spPr>
          <a:xfrm rot="10800000">
            <a:off x="3090515" y="2263925"/>
            <a:ext cx="1265621" cy="1754777"/>
          </a:xfrm>
          <a:prstGeom prst="bentConnector3">
            <a:avLst>
              <a:gd name="adj1" fmla="val 10946"/>
            </a:avLst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47" name="Connettore 4 44046">
            <a:extLst>
              <a:ext uri="{FF2B5EF4-FFF2-40B4-BE49-F238E27FC236}">
                <a16:creationId xmlns:a16="http://schemas.microsoft.com/office/drawing/2014/main" id="{F5A1DC15-A9AC-A24A-8A27-CD2FCACE6629}"/>
              </a:ext>
            </a:extLst>
          </p:cNvPr>
          <p:cNvCxnSpPr>
            <a:cxnSpLocks/>
          </p:cNvCxnSpPr>
          <p:nvPr/>
        </p:nvCxnSpPr>
        <p:spPr>
          <a:xfrm rot="10800000" flipV="1">
            <a:off x="2729960" y="4216137"/>
            <a:ext cx="1634081" cy="1981854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50" name="Connettore 4 44049">
            <a:extLst>
              <a:ext uri="{FF2B5EF4-FFF2-40B4-BE49-F238E27FC236}">
                <a16:creationId xmlns:a16="http://schemas.microsoft.com/office/drawing/2014/main" id="{CF3725A3-D3D3-B440-9727-C2C36D3D2040}"/>
              </a:ext>
            </a:extLst>
          </p:cNvPr>
          <p:cNvCxnSpPr>
            <a:cxnSpLocks/>
          </p:cNvCxnSpPr>
          <p:nvPr/>
        </p:nvCxnSpPr>
        <p:spPr>
          <a:xfrm rot="5400000">
            <a:off x="3023068" y="3860792"/>
            <a:ext cx="589119" cy="1340504"/>
          </a:xfrm>
          <a:prstGeom prst="bentConnector3">
            <a:avLst>
              <a:gd name="adj1" fmla="val 47903"/>
            </a:avLst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52" name="Connettore 4 44051">
            <a:extLst>
              <a:ext uri="{FF2B5EF4-FFF2-40B4-BE49-F238E27FC236}">
                <a16:creationId xmlns:a16="http://schemas.microsoft.com/office/drawing/2014/main" id="{0C39F625-27BC-2848-9A48-B59649028724}"/>
              </a:ext>
            </a:extLst>
          </p:cNvPr>
          <p:cNvCxnSpPr>
            <a:cxnSpLocks/>
          </p:cNvCxnSpPr>
          <p:nvPr/>
        </p:nvCxnSpPr>
        <p:spPr>
          <a:xfrm rot="16200000" flipH="1">
            <a:off x="376241" y="4021575"/>
            <a:ext cx="853610" cy="1334578"/>
          </a:xfrm>
          <a:prstGeom prst="bentConnector3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37C9DF3B-F02C-4642-969A-8553599AEE29}"/>
              </a:ext>
            </a:extLst>
          </p:cNvPr>
          <p:cNvGrpSpPr/>
          <p:nvPr/>
        </p:nvGrpSpPr>
        <p:grpSpPr>
          <a:xfrm>
            <a:off x="1400105" y="3380766"/>
            <a:ext cx="1218906" cy="789469"/>
            <a:chOff x="163580" y="1511438"/>
            <a:chExt cx="2617186" cy="1922181"/>
          </a:xfrm>
        </p:grpSpPr>
        <p:sp>
          <p:nvSpPr>
            <p:cNvPr id="90" name="Rettangolo arrotondato 85">
              <a:extLst>
                <a:ext uri="{FF2B5EF4-FFF2-40B4-BE49-F238E27FC236}">
                  <a16:creationId xmlns:a16="http://schemas.microsoft.com/office/drawing/2014/main" id="{67584484-3B1C-A842-8290-E9D723BEF680}"/>
                </a:ext>
              </a:extLst>
            </p:cNvPr>
            <p:cNvSpPr/>
            <p:nvPr/>
          </p:nvSpPr>
          <p:spPr>
            <a:xfrm>
              <a:off x="163580" y="1511438"/>
              <a:ext cx="2617186" cy="1922181"/>
            </a:xfrm>
            <a:prstGeom prst="roundRect">
              <a:avLst>
                <a:gd name="adj" fmla="val 10000"/>
              </a:avLst>
            </a:prstGeom>
            <a:noFill/>
            <a:ln w="38100">
              <a:solidFill>
                <a:srgbClr val="1E5AAB"/>
              </a:solidFill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91" name="Rettangolo 90">
              <a:extLst>
                <a:ext uri="{FF2B5EF4-FFF2-40B4-BE49-F238E27FC236}">
                  <a16:creationId xmlns:a16="http://schemas.microsoft.com/office/drawing/2014/main" id="{E1F94863-EBFA-C34C-A04E-032876289762}"/>
                </a:ext>
              </a:extLst>
            </p:cNvPr>
            <p:cNvSpPr/>
            <p:nvPr/>
          </p:nvSpPr>
          <p:spPr>
            <a:xfrm>
              <a:off x="219410" y="1583164"/>
              <a:ext cx="2540693" cy="179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dirty="0">
                  <a:solidFill>
                    <a:schemeClr val="accent6">
                      <a:lumMod val="75000"/>
                    </a:schemeClr>
                  </a:solidFill>
                  <a:latin typeface="Franklin Gothic Medium Cond" charset="0"/>
                  <a:ea typeface="Franklin Gothic Medium Cond" charset="0"/>
                  <a:cs typeface="Franklin Gothic Medium Cond" charset="0"/>
                </a:rPr>
                <a:t>Buone pratiche ma frammentate NON di sistema</a:t>
              </a:r>
            </a:p>
          </p:txBody>
        </p:sp>
      </p:grpSp>
      <p:grpSp>
        <p:nvGrpSpPr>
          <p:cNvPr id="29" name="Gruppo 28">
            <a:extLst>
              <a:ext uri="{FF2B5EF4-FFF2-40B4-BE49-F238E27FC236}">
                <a16:creationId xmlns:a16="http://schemas.microsoft.com/office/drawing/2014/main" id="{A3ADFD88-EDDD-4C4B-AE36-036DC9A0D82C}"/>
              </a:ext>
            </a:extLst>
          </p:cNvPr>
          <p:cNvGrpSpPr/>
          <p:nvPr/>
        </p:nvGrpSpPr>
        <p:grpSpPr>
          <a:xfrm>
            <a:off x="2854230" y="3393029"/>
            <a:ext cx="1218913" cy="782942"/>
            <a:chOff x="163580" y="1527330"/>
            <a:chExt cx="2382862" cy="1906289"/>
          </a:xfrm>
        </p:grpSpPr>
        <p:sp>
          <p:nvSpPr>
            <p:cNvPr id="30" name="Rettangolo arrotondato 85">
              <a:extLst>
                <a:ext uri="{FF2B5EF4-FFF2-40B4-BE49-F238E27FC236}">
                  <a16:creationId xmlns:a16="http://schemas.microsoft.com/office/drawing/2014/main" id="{81B37EF4-FE90-0A47-B597-832BE61CAB95}"/>
                </a:ext>
              </a:extLst>
            </p:cNvPr>
            <p:cNvSpPr/>
            <p:nvPr/>
          </p:nvSpPr>
          <p:spPr>
            <a:xfrm>
              <a:off x="163580" y="1527330"/>
              <a:ext cx="2382862" cy="1906289"/>
            </a:xfrm>
            <a:prstGeom prst="roundRect">
              <a:avLst>
                <a:gd name="adj" fmla="val 10000"/>
              </a:avLst>
            </a:prstGeom>
            <a:noFill/>
            <a:ln w="38100">
              <a:solidFill>
                <a:srgbClr val="1E5AAB"/>
              </a:solidFill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04941D05-C1EC-DB41-9B7F-F0631D29D82E}"/>
                </a:ext>
              </a:extLst>
            </p:cNvPr>
            <p:cNvSpPr/>
            <p:nvPr/>
          </p:nvSpPr>
          <p:spPr>
            <a:xfrm>
              <a:off x="219413" y="1583163"/>
              <a:ext cx="2271196" cy="179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dirty="0">
                  <a:solidFill>
                    <a:srgbClr val="000080"/>
                  </a:solidFill>
                  <a:latin typeface="Franklin Gothic Medium Cond" charset="0"/>
                  <a:ea typeface="Franklin Gothic Medium Cond" charset="0"/>
                  <a:cs typeface="Franklin Gothic Medium Cond" charset="0"/>
                </a:rPr>
                <a:t>CARENZA CRONICA DI RISORSE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6">
            <a:extLst>
              <a:ext uri="{FF2B5EF4-FFF2-40B4-BE49-F238E27FC236}">
                <a16:creationId xmlns:a16="http://schemas.microsoft.com/office/drawing/2014/main" id="{4A276909-DDB3-7747-A537-6473D8D55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00" y="230671"/>
            <a:ext cx="617939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La prospettiva di partenza:</a:t>
            </a:r>
          </a:p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scenario sociale, produzione di servizi e professionalità </a:t>
            </a:r>
          </a:p>
        </p:txBody>
      </p:sp>
      <p:sp>
        <p:nvSpPr>
          <p:cNvPr id="44034" name="Rectangle 22">
            <a:extLst>
              <a:ext uri="{FF2B5EF4-FFF2-40B4-BE49-F238E27FC236}">
                <a16:creationId xmlns:a16="http://schemas.microsoft.com/office/drawing/2014/main" id="{C6BB7A7D-2125-EB43-BB50-DA6158E5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5888"/>
            <a:ext cx="46069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CasellaDiTesto 2">
            <a:extLst>
              <a:ext uri="{FF2B5EF4-FFF2-40B4-BE49-F238E27FC236}">
                <a16:creationId xmlns:a16="http://schemas.microsoft.com/office/drawing/2014/main" id="{8DE79961-5F14-304D-90E1-E3580A08A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80728" y="5445224"/>
            <a:ext cx="83534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endParaRPr lang="it-IT" sz="2000" dirty="0"/>
          </a:p>
          <a:p>
            <a:endParaRPr lang="it-IT" sz="1800" dirty="0"/>
          </a:p>
        </p:txBody>
      </p:sp>
      <p:sp>
        <p:nvSpPr>
          <p:cNvPr id="8" name="Ovale 4">
            <a:extLst>
              <a:ext uri="{FF2B5EF4-FFF2-40B4-BE49-F238E27FC236}">
                <a16:creationId xmlns:a16="http://schemas.microsoft.com/office/drawing/2014/main" id="{DF373539-54AF-7F4B-B7EA-0060AD386996}"/>
              </a:ext>
            </a:extLst>
          </p:cNvPr>
          <p:cNvSpPr/>
          <p:nvPr/>
        </p:nvSpPr>
        <p:spPr>
          <a:xfrm>
            <a:off x="3307000" y="1285203"/>
            <a:ext cx="2282114" cy="1584176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i="0" kern="1200" dirty="0">
                <a:solidFill>
                  <a:srgbClr val="000080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Multidimensionalità del processo di cura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8EE2D1B-1858-4342-8E4A-F449D5A2D927}"/>
              </a:ext>
            </a:extLst>
          </p:cNvPr>
          <p:cNvSpPr txBox="1"/>
          <p:nvPr/>
        </p:nvSpPr>
        <p:spPr>
          <a:xfrm>
            <a:off x="445284" y="4736854"/>
            <a:ext cx="2829716" cy="1569660"/>
          </a:xfrm>
          <a:prstGeom prst="rect">
            <a:avLst/>
          </a:prstGeom>
          <a:noFill/>
          <a:ln w="22225">
            <a:solidFill>
              <a:srgbClr val="B9102E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Crisi paradigma della scomposizione di un  problema complesso in segmenti semplici   </a:t>
            </a:r>
          </a:p>
        </p:txBody>
      </p:sp>
      <p:sp>
        <p:nvSpPr>
          <p:cNvPr id="11" name="Rettangolo arrotondato 46">
            <a:extLst>
              <a:ext uri="{FF2B5EF4-FFF2-40B4-BE49-F238E27FC236}">
                <a16:creationId xmlns:a16="http://schemas.microsoft.com/office/drawing/2014/main" id="{A0CF99B5-CBBC-0841-B9A7-472C41A92699}"/>
              </a:ext>
            </a:extLst>
          </p:cNvPr>
          <p:cNvSpPr/>
          <p:nvPr/>
        </p:nvSpPr>
        <p:spPr>
          <a:xfrm>
            <a:off x="1619672" y="3213385"/>
            <a:ext cx="6179394" cy="727808"/>
          </a:xfrm>
          <a:prstGeom prst="roundRect">
            <a:avLst>
              <a:gd name="adj" fmla="val 10000"/>
            </a:avLst>
          </a:prstGeom>
          <a:noFill/>
          <a:ln w="38100">
            <a:solidFill>
              <a:srgbClr val="1E5AAB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1A68990D-B2BA-BC45-BCE9-F09F9FAFA17C}"/>
              </a:ext>
            </a:extLst>
          </p:cNvPr>
          <p:cNvSpPr/>
          <p:nvPr/>
        </p:nvSpPr>
        <p:spPr>
          <a:xfrm>
            <a:off x="1727873" y="3280177"/>
            <a:ext cx="6071187" cy="68879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4290" tIns="34290" rIns="34290" bIns="3429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Aft>
                <a:spcPts val="600"/>
              </a:spcAft>
            </a:pPr>
            <a:r>
              <a:rPr lang="it-IT" sz="2000" dirty="0">
                <a:solidFill>
                  <a:srgbClr val="000080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Necessità di stabilire collegamenti e connessione tra servizi differenti per tre motivi essenziali: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27DF323-DC82-4B45-9973-C9EFBADF1673}"/>
              </a:ext>
            </a:extLst>
          </p:cNvPr>
          <p:cNvSpPr txBox="1"/>
          <p:nvPr/>
        </p:nvSpPr>
        <p:spPr>
          <a:xfrm>
            <a:off x="3569264" y="4707096"/>
            <a:ext cx="2485862" cy="1646605"/>
          </a:xfrm>
          <a:prstGeom prst="rect">
            <a:avLst/>
          </a:prstGeom>
          <a:noFill/>
          <a:ln w="22225">
            <a:solidFill>
              <a:srgbClr val="B9102E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Crisi della possibilità </a:t>
            </a:r>
          </a:p>
          <a:p>
            <a:pPr algn="ctr">
              <a:spcAft>
                <a:spcPts val="600"/>
              </a:spcAft>
            </a:pPr>
            <a:r>
              <a:rPr lang="it-IT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a nuovo problema nuovo servizio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5A0BE58-C3C1-B94C-B8D6-102A35F88FD6}"/>
              </a:ext>
            </a:extLst>
          </p:cNvPr>
          <p:cNvSpPr txBox="1"/>
          <p:nvPr/>
        </p:nvSpPr>
        <p:spPr>
          <a:xfrm>
            <a:off x="6312847" y="4930233"/>
            <a:ext cx="2485862" cy="1569660"/>
          </a:xfrm>
          <a:prstGeom prst="rect">
            <a:avLst/>
          </a:prstGeom>
          <a:noFill/>
          <a:ln w="22225">
            <a:solidFill>
              <a:srgbClr val="B9102E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dirty="0">
                <a:solidFill>
                  <a:srgbClr val="B9102E"/>
                </a:solidFill>
                <a:latin typeface="Franklin Gothic Medium Cond" charset="0"/>
                <a:ea typeface="Franklin Gothic Medium Cond" charset="0"/>
                <a:cs typeface="Franklin Gothic Medium Cond" charset="0"/>
              </a:rPr>
              <a:t>Crisi della tecnicalità e della  pianificazione come soluzione affidabile</a:t>
            </a:r>
          </a:p>
        </p:txBody>
      </p:sp>
      <p:cxnSp>
        <p:nvCxnSpPr>
          <p:cNvPr id="5" name="Connettore 4 4">
            <a:extLst>
              <a:ext uri="{FF2B5EF4-FFF2-40B4-BE49-F238E27FC236}">
                <a16:creationId xmlns:a16="http://schemas.microsoft.com/office/drawing/2014/main" id="{C29A6B0D-0382-EF47-9302-79E7AB913620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49398" y="2866493"/>
            <a:ext cx="679358" cy="2952903"/>
          </a:xfrm>
          <a:prstGeom prst="bentConnector3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4 17">
            <a:extLst>
              <a:ext uri="{FF2B5EF4-FFF2-40B4-BE49-F238E27FC236}">
                <a16:creationId xmlns:a16="http://schemas.microsoft.com/office/drawing/2014/main" id="{2D8BF2EE-9BB0-6549-9FCE-EB2A4181C8EF}"/>
              </a:ext>
            </a:extLst>
          </p:cNvPr>
          <p:cNvCxnSpPr>
            <a:cxnSpLocks/>
          </p:cNvCxnSpPr>
          <p:nvPr/>
        </p:nvCxnSpPr>
        <p:spPr>
          <a:xfrm rot="5400000">
            <a:off x="2720354" y="2934729"/>
            <a:ext cx="764583" cy="2821809"/>
          </a:xfrm>
          <a:prstGeom prst="bentConnector3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33515DC8-25CB-6C47-8AE5-C0F544AD4963}"/>
              </a:ext>
            </a:extLst>
          </p:cNvPr>
          <p:cNvSpPr txBox="1"/>
          <p:nvPr/>
        </p:nvSpPr>
        <p:spPr>
          <a:xfrm>
            <a:off x="6158403" y="1316371"/>
            <a:ext cx="3062888" cy="160043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7030A0"/>
                </a:solidFill>
              </a:rPr>
              <a:t>Il processo di cura sinergico va considerato all'interno di un sistema locale che richiede la</a:t>
            </a:r>
          </a:p>
          <a:p>
            <a:r>
              <a:rPr lang="it-IT" sz="1400" dirty="0">
                <a:solidFill>
                  <a:srgbClr val="7030A0"/>
                </a:solidFill>
              </a:rPr>
              <a:t>costituzione di una CONCRETA rete territoriale di servizi, senza la quale ogni intervento può perdere di efficacia</a:t>
            </a:r>
            <a:r>
              <a:rPr lang="it-IT" sz="1400" dirty="0"/>
              <a:t>.</a:t>
            </a:r>
          </a:p>
        </p:txBody>
      </p:sp>
      <p:sp>
        <p:nvSpPr>
          <p:cNvPr id="28" name="Ovale 27">
            <a:extLst>
              <a:ext uri="{FF2B5EF4-FFF2-40B4-BE49-F238E27FC236}">
                <a16:creationId xmlns:a16="http://schemas.microsoft.com/office/drawing/2014/main" id="{47B8BE92-268C-DC4C-AF36-71BECD201C82}"/>
              </a:ext>
            </a:extLst>
          </p:cNvPr>
          <p:cNvSpPr/>
          <p:nvPr/>
        </p:nvSpPr>
        <p:spPr>
          <a:xfrm>
            <a:off x="2986466" y="1304890"/>
            <a:ext cx="2923183" cy="1530163"/>
          </a:xfrm>
          <a:prstGeom prst="ellipse">
            <a:avLst/>
          </a:prstGeom>
          <a:noFill/>
          <a:ln w="38100">
            <a:solidFill>
              <a:srgbClr val="1E5AAB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Rettangolo arrotondato 25">
            <a:extLst>
              <a:ext uri="{FF2B5EF4-FFF2-40B4-BE49-F238E27FC236}">
                <a16:creationId xmlns:a16="http://schemas.microsoft.com/office/drawing/2014/main" id="{788FC7B8-F081-7F43-973E-133E4250A703}"/>
              </a:ext>
            </a:extLst>
          </p:cNvPr>
          <p:cNvSpPr/>
          <p:nvPr/>
        </p:nvSpPr>
        <p:spPr>
          <a:xfrm>
            <a:off x="6170939" y="1230361"/>
            <a:ext cx="2923183" cy="1720057"/>
          </a:xfrm>
          <a:prstGeom prst="roundRect">
            <a:avLst>
              <a:gd name="adj" fmla="val 10000"/>
            </a:avLst>
          </a:prstGeom>
          <a:noFill/>
          <a:ln w="19050">
            <a:solidFill>
              <a:srgbClr val="800080"/>
            </a:solidFill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C76E3D1C-E452-8F4D-B780-25CF35C354EC}"/>
              </a:ext>
            </a:extLst>
          </p:cNvPr>
          <p:cNvCxnSpPr>
            <a:cxnSpLocks/>
          </p:cNvCxnSpPr>
          <p:nvPr/>
        </p:nvCxnSpPr>
        <p:spPr>
          <a:xfrm>
            <a:off x="4451631" y="2835909"/>
            <a:ext cx="13216" cy="360000"/>
          </a:xfrm>
          <a:prstGeom prst="straightConnector1">
            <a:avLst/>
          </a:prstGeom>
          <a:ln w="38100">
            <a:solidFill>
              <a:srgbClr val="1E5AAB"/>
            </a:solidFill>
            <a:prstDash val="solid"/>
            <a:tailEnd type="stealth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E12E607C-FAC0-0741-8BEE-01F48675654D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5936071" y="2090390"/>
            <a:ext cx="234868" cy="0"/>
          </a:xfrm>
          <a:prstGeom prst="straightConnector1">
            <a:avLst/>
          </a:prstGeom>
          <a:ln w="19050">
            <a:solidFill>
              <a:srgbClr val="800080"/>
            </a:solidFill>
            <a:prstDash val="solid"/>
            <a:headEnd type="stealth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AC5C825E-0CFD-5E4C-84A2-30C94E691BA3}"/>
              </a:ext>
            </a:extLst>
          </p:cNvPr>
          <p:cNvCxnSpPr/>
          <p:nvPr/>
        </p:nvCxnSpPr>
        <p:spPr>
          <a:xfrm>
            <a:off x="4513401" y="4345633"/>
            <a:ext cx="0" cy="3452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961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34CE21B2-7DAF-464D-B84B-8EFE5A4100BC}"/>
              </a:ext>
            </a:extLst>
          </p:cNvPr>
          <p:cNvSpPr/>
          <p:nvPr/>
        </p:nvSpPr>
        <p:spPr>
          <a:xfrm>
            <a:off x="3635896" y="0"/>
            <a:ext cx="4968552" cy="114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it-IT" altLang="it-IT" b="1" dirty="0">
                <a:solidFill>
                  <a:schemeClr val="bg1"/>
                </a:solidFill>
                <a:latin typeface="Century Gothic" panose="020B0502020202020204" pitchFamily="34" charset="0"/>
              </a:rPr>
              <a:t>La prospettiva di partenza:</a:t>
            </a:r>
          </a:p>
          <a:p>
            <a:pPr algn="ctr">
              <a:lnSpc>
                <a:spcPct val="95000"/>
              </a:lnSpc>
            </a:pPr>
            <a:r>
              <a:rPr lang="it-IT" altLang="it-IT" b="1" dirty="0">
                <a:solidFill>
                  <a:schemeClr val="bg1"/>
                </a:solidFill>
                <a:latin typeface="Century Gothic" panose="020B0502020202020204" pitchFamily="34" charset="0"/>
              </a:rPr>
              <a:t>scenario sociale, produzione di servizi e professionalità </a:t>
            </a:r>
          </a:p>
        </p:txBody>
      </p:sp>
      <p:sp>
        <p:nvSpPr>
          <p:cNvPr id="6" name="Mezza cornice 5">
            <a:extLst>
              <a:ext uri="{FF2B5EF4-FFF2-40B4-BE49-F238E27FC236}">
                <a16:creationId xmlns:a16="http://schemas.microsoft.com/office/drawing/2014/main" id="{3D216C97-C351-BC49-B511-C40C7154A0C7}"/>
              </a:ext>
            </a:extLst>
          </p:cNvPr>
          <p:cNvSpPr/>
          <p:nvPr/>
        </p:nvSpPr>
        <p:spPr>
          <a:xfrm rot="16200000">
            <a:off x="3235357" y="523420"/>
            <a:ext cx="3973450" cy="6472237"/>
          </a:xfrm>
          <a:prstGeom prst="halfFrame">
            <a:avLst>
              <a:gd name="adj1" fmla="val 0"/>
              <a:gd name="adj2" fmla="val 0"/>
            </a:avLst>
          </a:prstGeom>
          <a:ln w="381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081A487-BB45-9D43-926D-DF3B39410074}"/>
              </a:ext>
            </a:extLst>
          </p:cNvPr>
          <p:cNvSpPr txBox="1"/>
          <p:nvPr/>
        </p:nvSpPr>
        <p:spPr>
          <a:xfrm>
            <a:off x="130628" y="1662708"/>
            <a:ext cx="1855334" cy="830997"/>
          </a:xfrm>
          <a:prstGeom prst="rect">
            <a:avLst/>
          </a:prstGeom>
          <a:noFill/>
          <a:ln w="2222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6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</a:rPr>
              <a:t>MANDATO ORGANIZZATIVO E SOCIALE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D6E87AA-6DD5-A442-AE91-8A8AB2063A3E}"/>
              </a:ext>
            </a:extLst>
          </p:cNvPr>
          <p:cNvSpPr txBox="1"/>
          <p:nvPr/>
        </p:nvSpPr>
        <p:spPr>
          <a:xfrm>
            <a:off x="6611001" y="5871442"/>
            <a:ext cx="1876168" cy="584775"/>
          </a:xfrm>
          <a:prstGeom prst="rect">
            <a:avLst/>
          </a:prstGeom>
          <a:noFill/>
          <a:ln w="2222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6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</a:rPr>
              <a:t>INTERPRETAZIONE DEL RUOLO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71343D1-C672-644D-BE71-41CB8D3BC6B0}"/>
              </a:ext>
            </a:extLst>
          </p:cNvPr>
          <p:cNvSpPr txBox="1"/>
          <p:nvPr/>
        </p:nvSpPr>
        <p:spPr>
          <a:xfrm rot="19276933">
            <a:off x="2041982" y="1844178"/>
            <a:ext cx="1855334" cy="830997"/>
          </a:xfrm>
          <a:prstGeom prst="rect">
            <a:avLst/>
          </a:prstGeom>
          <a:noFill/>
          <a:ln w="2222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6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</a:rPr>
              <a:t>minor margine di autonomia </a:t>
            </a:r>
            <a:r>
              <a:rPr lang="it-IT" sz="10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  <a:sym typeface="Wingdings"/>
              </a:rPr>
              <a:t></a:t>
            </a:r>
            <a:r>
              <a:rPr lang="it-IT" sz="16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  <a:sym typeface="Wingdings"/>
              </a:rPr>
              <a:t>rischio di irrigidirsi</a:t>
            </a:r>
            <a:endParaRPr lang="it-IT" sz="1600" dirty="0">
              <a:solidFill>
                <a:srgbClr val="00008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6B3CEFF-5BC5-D445-A95B-4871DEA011A2}"/>
              </a:ext>
            </a:extLst>
          </p:cNvPr>
          <p:cNvSpPr txBox="1"/>
          <p:nvPr/>
        </p:nvSpPr>
        <p:spPr>
          <a:xfrm rot="2750239">
            <a:off x="6621418" y="4257795"/>
            <a:ext cx="1855334" cy="1077218"/>
          </a:xfrm>
          <a:prstGeom prst="rect">
            <a:avLst/>
          </a:prstGeom>
          <a:noFill/>
          <a:ln w="2222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6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</a:rPr>
              <a:t>maggior margine di autonomia </a:t>
            </a:r>
            <a:r>
              <a:rPr lang="it-IT" sz="10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  <a:sym typeface="Wingdings"/>
              </a:rPr>
              <a:t></a:t>
            </a:r>
            <a:r>
              <a:rPr lang="it-IT" sz="16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  <a:sym typeface="Wingdings"/>
              </a:rPr>
              <a:t>rischio di “avvicinarsi troppo”</a:t>
            </a:r>
            <a:endParaRPr lang="it-IT" sz="1600" dirty="0">
              <a:solidFill>
                <a:srgbClr val="00008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175459E4-92AA-4948-A93E-AADC8F00976A}"/>
              </a:ext>
            </a:extLst>
          </p:cNvPr>
          <p:cNvSpPr/>
          <p:nvPr/>
        </p:nvSpPr>
        <p:spPr>
          <a:xfrm>
            <a:off x="1528763" y="5251384"/>
            <a:ext cx="914400" cy="914400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63A6888-64FD-3C4F-90E3-75E126910915}"/>
              </a:ext>
            </a:extLst>
          </p:cNvPr>
          <p:cNvSpPr txBox="1"/>
          <p:nvPr/>
        </p:nvSpPr>
        <p:spPr>
          <a:xfrm>
            <a:off x="2443163" y="3532983"/>
            <a:ext cx="3290391" cy="1969770"/>
          </a:xfrm>
          <a:prstGeom prst="rect">
            <a:avLst/>
          </a:prstGeom>
          <a:noFill/>
          <a:ln w="2222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6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</a:rPr>
              <a:t>CONTINUA NEGOZIAZIONE</a:t>
            </a:r>
          </a:p>
          <a:p>
            <a:pPr algn="ctr">
              <a:spcAft>
                <a:spcPts val="600"/>
              </a:spcAft>
            </a:pPr>
            <a:r>
              <a:rPr lang="it-IT" sz="16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</a:rPr>
              <a:t>Elasticità tra i due poli legata a vari fattori ma faticosa se si è “soli”</a:t>
            </a:r>
          </a:p>
          <a:p>
            <a:pPr algn="ctr">
              <a:spcAft>
                <a:spcPts val="600"/>
              </a:spcAft>
            </a:pPr>
            <a:r>
              <a:rPr lang="it-IT" sz="1600" dirty="0">
                <a:solidFill>
                  <a:srgbClr val="000080"/>
                </a:solidFill>
                <a:latin typeface="Candara" charset="0"/>
                <a:ea typeface="Candara" charset="0"/>
                <a:cs typeface="Candara" charset="0"/>
              </a:rPr>
              <a:t>Il dispositivo del GRUPPO DI LAVORO media tra la solitudine dell’interpretazione del ruolo e il mandato organizzativo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49AF5C73-7198-BB4F-AF3B-28290FE20CD1}"/>
              </a:ext>
            </a:extLst>
          </p:cNvPr>
          <p:cNvCxnSpPr>
            <a:cxnSpLocks/>
          </p:cNvCxnSpPr>
          <p:nvPr/>
        </p:nvCxnSpPr>
        <p:spPr>
          <a:xfrm flipV="1">
            <a:off x="2051720" y="3693895"/>
            <a:ext cx="6048672" cy="2052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575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uppo 10">
            <a:extLst>
              <a:ext uri="{FF2B5EF4-FFF2-40B4-BE49-F238E27FC236}">
                <a16:creationId xmlns:a16="http://schemas.microsoft.com/office/drawing/2014/main" id="{6165DE86-9B8E-C44C-AE68-60DBDDAA8506}"/>
              </a:ext>
            </a:extLst>
          </p:cNvPr>
          <p:cNvGrpSpPr>
            <a:grpSpLocks/>
          </p:cNvGrpSpPr>
          <p:nvPr/>
        </p:nvGrpSpPr>
        <p:grpSpPr bwMode="auto">
          <a:xfrm>
            <a:off x="0" y="1305025"/>
            <a:ext cx="9144000" cy="647700"/>
            <a:chOff x="0" y="1305025"/>
            <a:chExt cx="9144000" cy="647700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130C13E9-666D-9742-A899-EBAD5F951FE7}"/>
                </a:ext>
              </a:extLst>
            </p:cNvPr>
            <p:cNvSpPr/>
            <p:nvPr/>
          </p:nvSpPr>
          <p:spPr>
            <a:xfrm>
              <a:off x="0" y="1357313"/>
              <a:ext cx="9144000" cy="428625"/>
            </a:xfrm>
            <a:prstGeom prst="rect">
              <a:avLst/>
            </a:prstGeom>
            <a:solidFill>
              <a:srgbClr val="D6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it-IT" sz="1800">
                <a:solidFill>
                  <a:srgbClr val="D6A300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037" name="Rectangle 6">
              <a:extLst>
                <a:ext uri="{FF2B5EF4-FFF2-40B4-BE49-F238E27FC236}">
                  <a16:creationId xmlns:a16="http://schemas.microsoft.com/office/drawing/2014/main" id="{4A276909-DDB3-7747-A537-6473D8D55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287" y="1305025"/>
              <a:ext cx="8353425" cy="64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540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400" b="1" u="sng" dirty="0">
                  <a:solidFill>
                    <a:srgbClr val="336699"/>
                  </a:solidFill>
                  <a:latin typeface="Candara" panose="020E0502030303020204" pitchFamily="34" charset="0"/>
                </a:rPr>
                <a:t>METODOLOGIA</a:t>
              </a:r>
            </a:p>
          </p:txBody>
        </p:sp>
      </p:grpSp>
      <p:sp>
        <p:nvSpPr>
          <p:cNvPr id="44034" name="Rectangle 22">
            <a:extLst>
              <a:ext uri="{FF2B5EF4-FFF2-40B4-BE49-F238E27FC236}">
                <a16:creationId xmlns:a16="http://schemas.microsoft.com/office/drawing/2014/main" id="{C6BB7A7D-2125-EB43-BB50-DA6158E5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5888"/>
            <a:ext cx="46069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Periferie della cura</a:t>
            </a:r>
            <a:endParaRPr lang="it-IT" altLang="ja-JP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CasellaDiTesto 2">
            <a:extLst>
              <a:ext uri="{FF2B5EF4-FFF2-40B4-BE49-F238E27FC236}">
                <a16:creationId xmlns:a16="http://schemas.microsoft.com/office/drawing/2014/main" id="{8DE79961-5F14-304D-90E1-E3580A08A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88" y="2005013"/>
            <a:ext cx="7847479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>
              <a:buSzTx/>
              <a:buNone/>
              <a:defRPr sz="3600" u="sng"/>
            </a:pPr>
            <a:r>
              <a:rPr lang="it-IT" sz="2000" b="1" dirty="0">
                <a:cs typeface="Arial" panose="020B0604020202020204" pitchFamily="34" charset="0"/>
              </a:rPr>
              <a:t>Partecipanti alla ricerca:</a:t>
            </a:r>
          </a:p>
          <a:p>
            <a:pPr marL="0" indent="0">
              <a:buSzTx/>
              <a:buNone/>
              <a:defRPr sz="3600" u="sng"/>
            </a:pPr>
            <a:endParaRPr lang="it-IT" sz="2000" dirty="0">
              <a:cs typeface="Arial" panose="020B0604020202020204" pitchFamily="34" charset="0"/>
            </a:endParaRPr>
          </a:p>
          <a:p>
            <a:r>
              <a:rPr lang="it-IT" sz="2000" dirty="0">
                <a:cs typeface="Arial" panose="020B0604020202020204" pitchFamily="34" charset="0"/>
              </a:rPr>
              <a:t>19 professionisti (10F e 9M) appartenenti a 15 realtà del territorio coinvolte a diverso titolo nel processo di cura </a:t>
            </a:r>
          </a:p>
          <a:p>
            <a:endParaRPr lang="it-IT" sz="2000" dirty="0">
              <a:cs typeface="Arial" panose="020B0604020202020204" pitchFamily="34" charset="0"/>
            </a:endParaRPr>
          </a:p>
          <a:p>
            <a:r>
              <a:rPr lang="it-IT" sz="2000" b="1" u="sng" dirty="0">
                <a:cs typeface="Arial" panose="020B0604020202020204" pitchFamily="34" charset="0"/>
              </a:rPr>
              <a:t>Strumenti</a:t>
            </a:r>
            <a:r>
              <a:rPr lang="it-IT" sz="2000" b="1" dirty="0">
                <a:cs typeface="Arial" panose="020B0604020202020204" pitchFamily="34" charset="0"/>
              </a:rPr>
              <a:t>: </a:t>
            </a:r>
          </a:p>
          <a:p>
            <a:pPr marL="0" indent="0">
              <a:buSzTx/>
              <a:buNone/>
              <a:defRPr sz="3600" u="sng"/>
            </a:pPr>
            <a:endParaRPr lang="it-IT" sz="2000" dirty="0">
              <a:cs typeface="Arial" panose="020B0604020202020204" pitchFamily="34" charset="0"/>
            </a:endParaRPr>
          </a:p>
          <a:p>
            <a:r>
              <a:rPr lang="it-IT" sz="2000" dirty="0">
                <a:cs typeface="Arial" panose="020B0604020202020204" pitchFamily="34" charset="0"/>
              </a:rPr>
              <a:t>Focus Group che sono stati condotti con professionisti appartenenti a 4 aree di servizi:</a:t>
            </a:r>
          </a:p>
          <a:p>
            <a:endParaRPr lang="it-IT" sz="2000" dirty="0">
              <a:cs typeface="Arial" panose="020B0604020202020204" pitchFamily="34" charset="0"/>
            </a:endParaRPr>
          </a:p>
          <a:p>
            <a:pPr algn="ctr"/>
            <a:r>
              <a:rPr lang="it-IT" sz="2000" dirty="0">
                <a:cs typeface="Arial" panose="020B0604020202020204" pitchFamily="34" charset="0"/>
              </a:rPr>
              <a:t>I</a:t>
            </a:r>
            <a:r>
              <a:rPr lang="it-IT" sz="1800" dirty="0">
                <a:cs typeface="Arial" panose="020B0604020202020204" pitchFamily="34" charset="0"/>
              </a:rPr>
              <a:t> dati sono stati raccolti attraverso la partecipazione attiva dei professionisti per comprendere la loro esperienza e i loro vissuti all’interno dei loro contesti di lavoro.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D2ECA0B-33D6-E84E-931A-5ACB9C54C9A4}"/>
              </a:ext>
            </a:extLst>
          </p:cNvPr>
          <p:cNvSpPr txBox="1"/>
          <p:nvPr/>
        </p:nvSpPr>
        <p:spPr>
          <a:xfrm>
            <a:off x="737118" y="5085184"/>
            <a:ext cx="7775649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5468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9BFC024B-F409-1F4B-85E4-D73D6334DED5}"/>
              </a:ext>
            </a:extLst>
          </p:cNvPr>
          <p:cNvSpPr/>
          <p:nvPr/>
        </p:nvSpPr>
        <p:spPr>
          <a:xfrm>
            <a:off x="0" y="1357313"/>
            <a:ext cx="9144000" cy="428625"/>
          </a:xfrm>
          <a:prstGeom prst="rect">
            <a:avLst/>
          </a:prstGeom>
          <a:solidFill>
            <a:srgbClr val="D6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800" dirty="0">
              <a:solidFill>
                <a:srgbClr val="D6A3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31746" name="Rectangle 6">
            <a:extLst>
              <a:ext uri="{FF2B5EF4-FFF2-40B4-BE49-F238E27FC236}">
                <a16:creationId xmlns:a16="http://schemas.microsoft.com/office/drawing/2014/main" id="{CC9F1F92-568E-344A-9A6C-7B7B7261D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" y="1257006"/>
            <a:ext cx="83534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336699"/>
                </a:solidFill>
                <a:latin typeface="Arial" panose="020B0604020202020204" pitchFamily="34" charset="0"/>
              </a:rPr>
              <a:t>4 AREE DEI SERVIZI COINVOLTI</a:t>
            </a:r>
            <a:endParaRPr lang="it-IT" altLang="it-IT" sz="1800" b="1" dirty="0">
              <a:solidFill>
                <a:srgbClr val="336699"/>
              </a:solidFill>
              <a:latin typeface="Arial" panose="020B0604020202020204" pitchFamily="34" charset="0"/>
            </a:endParaRPr>
          </a:p>
        </p:txBody>
      </p:sp>
      <p:sp>
        <p:nvSpPr>
          <p:cNvPr id="31750" name="Rectangle 22">
            <a:extLst>
              <a:ext uri="{FF2B5EF4-FFF2-40B4-BE49-F238E27FC236}">
                <a16:creationId xmlns:a16="http://schemas.microsoft.com/office/drawing/2014/main" id="{93D47080-EA94-1F4C-902E-9574D6EB3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5888"/>
            <a:ext cx="46069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Periferie della Cura</a:t>
            </a:r>
            <a:endParaRPr lang="it-IT" altLang="ja-JP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8">
            <a:extLst>
              <a:ext uri="{FF2B5EF4-FFF2-40B4-BE49-F238E27FC236}">
                <a16:creationId xmlns:a16="http://schemas.microsoft.com/office/drawing/2014/main" id="{E2EEE6E8-31A9-0942-86BB-C4E3DE5C5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8768" y="1897576"/>
            <a:ext cx="2471594" cy="2352196"/>
          </a:xfrm>
          <a:prstGeom prst="ellipse">
            <a:avLst/>
          </a:prstGeom>
          <a:noFill/>
          <a:ln w="28575" cap="sq">
            <a:solidFill>
              <a:srgbClr val="D8A915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it-IT" sz="1400" dirty="0">
                <a:solidFill>
                  <a:srgbClr val="336699"/>
                </a:solidFill>
                <a:latin typeface="Arial" charset="0"/>
                <a:ea typeface="ＭＳ Ｐゴシック" charset="0"/>
                <a:cs typeface="Times New Roman" charset="0"/>
              </a:rPr>
              <a:t>Area Famiglie </a:t>
            </a:r>
          </a:p>
        </p:txBody>
      </p:sp>
      <p:sp>
        <p:nvSpPr>
          <p:cNvPr id="31755" name="Oval 3">
            <a:extLst>
              <a:ext uri="{FF2B5EF4-FFF2-40B4-BE49-F238E27FC236}">
                <a16:creationId xmlns:a16="http://schemas.microsoft.com/office/drawing/2014/main" id="{DFFF2834-7293-F448-9265-D88F50A62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7444" y="3513330"/>
            <a:ext cx="2851187" cy="1270755"/>
          </a:xfrm>
          <a:prstGeom prst="ellipse">
            <a:avLst/>
          </a:prstGeom>
          <a:noFill/>
          <a:ln w="28575">
            <a:solidFill>
              <a:srgbClr val="336699"/>
            </a:solidFill>
            <a:round/>
            <a:headEnd type="none" w="sm" len="sm"/>
            <a:tailEnd type="none" w="sm" len="sm"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it-IT" altLang="it-IT" sz="2000" dirty="0">
                <a:latin typeface="Arial" panose="020B0604020202020204" pitchFamily="34" charset="0"/>
              </a:rPr>
              <a:t>Presa in carico  </a:t>
            </a:r>
          </a:p>
        </p:txBody>
      </p:sp>
      <p:sp>
        <p:nvSpPr>
          <p:cNvPr id="16" name="Oval 8">
            <a:extLst>
              <a:ext uri="{FF2B5EF4-FFF2-40B4-BE49-F238E27FC236}">
                <a16:creationId xmlns:a16="http://schemas.microsoft.com/office/drawing/2014/main" id="{F80519E4-3C48-C44C-B8F2-AA26E8673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942" y="2005013"/>
            <a:ext cx="2471594" cy="2352196"/>
          </a:xfrm>
          <a:prstGeom prst="ellipse">
            <a:avLst/>
          </a:prstGeom>
          <a:noFill/>
          <a:ln w="28575" cap="sq">
            <a:solidFill>
              <a:srgbClr val="D8A915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it-IT" sz="1400" dirty="0">
                <a:solidFill>
                  <a:srgbClr val="336699"/>
                </a:solidFill>
                <a:latin typeface="Arial" charset="0"/>
                <a:ea typeface="ＭＳ Ｐゴシック" charset="0"/>
                <a:cs typeface="Times New Roman" charset="0"/>
              </a:rPr>
              <a:t>Area Salute e Benessere Psicologico</a:t>
            </a:r>
          </a:p>
        </p:txBody>
      </p:sp>
      <p:sp>
        <p:nvSpPr>
          <p:cNvPr id="17" name="Oval 8">
            <a:extLst>
              <a:ext uri="{FF2B5EF4-FFF2-40B4-BE49-F238E27FC236}">
                <a16:creationId xmlns:a16="http://schemas.microsoft.com/office/drawing/2014/main" id="{867AA74F-9EB3-6E4A-A2B2-1EB283B9E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761" y="4087877"/>
            <a:ext cx="2471594" cy="2352196"/>
          </a:xfrm>
          <a:prstGeom prst="ellipse">
            <a:avLst/>
          </a:prstGeom>
          <a:noFill/>
          <a:ln w="28575" cap="sq">
            <a:solidFill>
              <a:srgbClr val="D8A915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it-IT" sz="1400" dirty="0">
                <a:solidFill>
                  <a:srgbClr val="336699"/>
                </a:solidFill>
                <a:latin typeface="Arial" charset="0"/>
                <a:ea typeface="ＭＳ Ｐゴシック" charset="0"/>
                <a:cs typeface="Times New Roman" charset="0"/>
              </a:rPr>
              <a:t>Area Accoglienza  </a:t>
            </a:r>
          </a:p>
        </p:txBody>
      </p:sp>
      <p:sp>
        <p:nvSpPr>
          <p:cNvPr id="18" name="Oval 8">
            <a:extLst>
              <a:ext uri="{FF2B5EF4-FFF2-40B4-BE49-F238E27FC236}">
                <a16:creationId xmlns:a16="http://schemas.microsoft.com/office/drawing/2014/main" id="{9F8A0682-0508-5340-BE04-B97658782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3107" y="4188184"/>
            <a:ext cx="2471594" cy="2352196"/>
          </a:xfrm>
          <a:prstGeom prst="ellipse">
            <a:avLst/>
          </a:prstGeom>
          <a:noFill/>
          <a:ln w="28575" cap="sq">
            <a:solidFill>
              <a:srgbClr val="D8A915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it-IT" sz="1400" dirty="0">
                <a:solidFill>
                  <a:srgbClr val="336699"/>
                </a:solidFill>
                <a:latin typeface="Arial" charset="0"/>
                <a:ea typeface="ＭＳ Ｐゴシック" charset="0"/>
                <a:cs typeface="Times New Roman" charset="0"/>
              </a:rPr>
              <a:t>Area Legale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uppo 10">
            <a:extLst>
              <a:ext uri="{FF2B5EF4-FFF2-40B4-BE49-F238E27FC236}">
                <a16:creationId xmlns:a16="http://schemas.microsoft.com/office/drawing/2014/main" id="{6165DE86-9B8E-C44C-AE68-60DBDDAA8506}"/>
              </a:ext>
            </a:extLst>
          </p:cNvPr>
          <p:cNvGrpSpPr>
            <a:grpSpLocks/>
          </p:cNvGrpSpPr>
          <p:nvPr/>
        </p:nvGrpSpPr>
        <p:grpSpPr bwMode="auto">
          <a:xfrm>
            <a:off x="0" y="1247775"/>
            <a:ext cx="9144000" cy="647700"/>
            <a:chOff x="0" y="1247775"/>
            <a:chExt cx="9144000" cy="647700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130C13E9-666D-9742-A899-EBAD5F951FE7}"/>
                </a:ext>
              </a:extLst>
            </p:cNvPr>
            <p:cNvSpPr/>
            <p:nvPr/>
          </p:nvSpPr>
          <p:spPr>
            <a:xfrm>
              <a:off x="0" y="1357313"/>
              <a:ext cx="9144000" cy="428625"/>
            </a:xfrm>
            <a:prstGeom prst="rect">
              <a:avLst/>
            </a:prstGeom>
            <a:solidFill>
              <a:srgbClr val="D6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it-IT" sz="1800">
                <a:solidFill>
                  <a:srgbClr val="D6A300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037" name="Rectangle 6">
              <a:extLst>
                <a:ext uri="{FF2B5EF4-FFF2-40B4-BE49-F238E27FC236}">
                  <a16:creationId xmlns:a16="http://schemas.microsoft.com/office/drawing/2014/main" id="{4A276909-DDB3-7747-A537-6473D8D55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00" y="1247775"/>
              <a:ext cx="8353425" cy="64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540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400" b="1" u="sng" dirty="0">
                  <a:solidFill>
                    <a:srgbClr val="336699"/>
                  </a:solidFill>
                  <a:latin typeface="Century Gothic" panose="020B0502020202020204" pitchFamily="34" charset="0"/>
                </a:rPr>
                <a:t>METODOLOGIA</a:t>
              </a:r>
            </a:p>
          </p:txBody>
        </p:sp>
      </p:grpSp>
      <p:sp>
        <p:nvSpPr>
          <p:cNvPr id="44034" name="Rectangle 22">
            <a:extLst>
              <a:ext uri="{FF2B5EF4-FFF2-40B4-BE49-F238E27FC236}">
                <a16:creationId xmlns:a16="http://schemas.microsoft.com/office/drawing/2014/main" id="{C6BB7A7D-2125-EB43-BB50-DA6158E5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5888"/>
            <a:ext cx="46069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Periferie della Cura</a:t>
            </a:r>
            <a:endParaRPr lang="it-IT" altLang="ja-JP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CasellaDiTesto 2">
            <a:extLst>
              <a:ext uri="{FF2B5EF4-FFF2-40B4-BE49-F238E27FC236}">
                <a16:creationId xmlns:a16="http://schemas.microsoft.com/office/drawing/2014/main" id="{8DE79961-5F14-304D-90E1-E3580A08A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2486293"/>
            <a:ext cx="7776505" cy="312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r>
              <a:rPr lang="it-IT" sz="2000" dirty="0"/>
              <a:t>-    Metodologia qualitativa</a:t>
            </a:r>
          </a:p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endParaRPr lang="it-IT" sz="2000" b="1" dirty="0"/>
          </a:p>
          <a:p>
            <a:pPr marL="342900" indent="-342900" defTabSz="850391">
              <a:spcBef>
                <a:spcPts val="900"/>
              </a:spcBef>
              <a:buSzTx/>
              <a:buFontTx/>
              <a:buChar char="-"/>
              <a:defRPr sz="3348"/>
            </a:pPr>
            <a:r>
              <a:rPr lang="it-IT" sz="2000" dirty="0"/>
              <a:t>Paradigma fenomenologico-interpretativo (IPA)</a:t>
            </a:r>
          </a:p>
          <a:p>
            <a:pPr marL="342900" indent="-342900" defTabSz="850391">
              <a:spcBef>
                <a:spcPts val="900"/>
              </a:spcBef>
              <a:buSzTx/>
              <a:buFontTx/>
              <a:buChar char="-"/>
              <a:defRPr sz="3348"/>
            </a:pPr>
            <a:endParaRPr lang="it-IT" sz="2000" dirty="0"/>
          </a:p>
          <a:p>
            <a:pPr marL="342900" indent="-342900" defTabSz="850391">
              <a:spcBef>
                <a:spcPts val="900"/>
              </a:spcBef>
              <a:buSzTx/>
              <a:buFontTx/>
              <a:buChar char="-"/>
              <a:defRPr sz="3348"/>
            </a:pPr>
            <a:r>
              <a:rPr lang="it-IT" sz="2000" dirty="0"/>
              <a:t>Analisi del contenuto carta-matita dei Focus Group</a:t>
            </a:r>
          </a:p>
          <a:p>
            <a:pPr defTabSz="850391">
              <a:spcBef>
                <a:spcPts val="900"/>
              </a:spcBef>
              <a:buSzTx/>
              <a:defRPr sz="3348"/>
            </a:pPr>
            <a:r>
              <a:rPr lang="it-IT" sz="1600" dirty="0"/>
              <a:t>I materiali sono stati trascritti letteralmente per essere analizzati in forma anonima rispetto ai temi emergenti</a:t>
            </a:r>
          </a:p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93632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uppo 10">
            <a:extLst>
              <a:ext uri="{FF2B5EF4-FFF2-40B4-BE49-F238E27FC236}">
                <a16:creationId xmlns:a16="http://schemas.microsoft.com/office/drawing/2014/main" id="{6165DE86-9B8E-C44C-AE68-60DBDDAA8506}"/>
              </a:ext>
            </a:extLst>
          </p:cNvPr>
          <p:cNvGrpSpPr>
            <a:grpSpLocks/>
          </p:cNvGrpSpPr>
          <p:nvPr/>
        </p:nvGrpSpPr>
        <p:grpSpPr bwMode="auto">
          <a:xfrm>
            <a:off x="0" y="1357313"/>
            <a:ext cx="9144000" cy="1136375"/>
            <a:chOff x="0" y="1357313"/>
            <a:chExt cx="9144000" cy="1136375"/>
          </a:xfrm>
        </p:grpSpPr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130C13E9-666D-9742-A899-EBAD5F951FE7}"/>
                </a:ext>
              </a:extLst>
            </p:cNvPr>
            <p:cNvSpPr/>
            <p:nvPr/>
          </p:nvSpPr>
          <p:spPr>
            <a:xfrm>
              <a:off x="0" y="1357313"/>
              <a:ext cx="9144000" cy="428625"/>
            </a:xfrm>
            <a:prstGeom prst="rect">
              <a:avLst/>
            </a:prstGeom>
            <a:solidFill>
              <a:srgbClr val="D6A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it-IT" sz="1800">
                <a:solidFill>
                  <a:srgbClr val="D6A300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4037" name="Rectangle 6">
              <a:extLst>
                <a:ext uri="{FF2B5EF4-FFF2-40B4-BE49-F238E27FC236}">
                  <a16:creationId xmlns:a16="http://schemas.microsoft.com/office/drawing/2014/main" id="{4A276909-DDB3-7747-A537-6473D8D55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00" y="1845988"/>
              <a:ext cx="8353425" cy="64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Ins="540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ct val="95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400" b="1" u="sng" dirty="0">
                  <a:solidFill>
                    <a:srgbClr val="336699"/>
                  </a:solidFill>
                  <a:latin typeface="Century Gothic" panose="020B0502020202020204" pitchFamily="34" charset="0"/>
                </a:rPr>
                <a:t>Aspetti trasversali </a:t>
              </a:r>
            </a:p>
          </p:txBody>
        </p:sp>
      </p:grpSp>
      <p:sp>
        <p:nvSpPr>
          <p:cNvPr id="44034" name="Rectangle 22">
            <a:extLst>
              <a:ext uri="{FF2B5EF4-FFF2-40B4-BE49-F238E27FC236}">
                <a16:creationId xmlns:a16="http://schemas.microsoft.com/office/drawing/2014/main" id="{C6BB7A7D-2125-EB43-BB50-DA6158E5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15888"/>
            <a:ext cx="46069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54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it-IT" altLang="it-IT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Periferie della cura</a:t>
            </a:r>
            <a:endParaRPr lang="it-IT" altLang="ja-JP" sz="2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it-IT" altLang="it-IT" sz="2000" b="1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E1EE537-6D92-3B43-A43A-E6C0694ACD4F}"/>
              </a:ext>
            </a:extLst>
          </p:cNvPr>
          <p:cNvSpPr/>
          <p:nvPr/>
        </p:nvSpPr>
        <p:spPr>
          <a:xfrm>
            <a:off x="623439" y="2578940"/>
            <a:ext cx="787670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Clima generale di ostilità causato dalle politiche migratorie degli ultimi anni </a:t>
            </a:r>
            <a:r>
              <a:rPr lang="it-IT" sz="1800" dirty="0">
                <a:sym typeface="Wingdings" pitchFamily="2" charset="2"/>
              </a:rPr>
              <a:t> </a:t>
            </a:r>
            <a:r>
              <a:rPr lang="it-IT" sz="1800" dirty="0"/>
              <a:t>poco valore/riconoscimento ai servizi e del valore del lavoro;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Esclusione di alcune fasce importanti della popolazione migrante dal circuito dei servizi;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Mancanza strutturale di risorse nei servizi (non solo quelli legati all’accoglienza);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Presenza di differenti servizi sul territorio che fanno fatica a riconoscersi e a lavorare in sinergia (poca comunicazione e scambi);</a:t>
            </a:r>
          </a:p>
          <a:p>
            <a:pPr marL="285750" indent="-285750" defTabSz="850391">
              <a:spcBef>
                <a:spcPts val="900"/>
              </a:spcBef>
              <a:buSzTx/>
              <a:buFont typeface="Wingdings" pitchFamily="2" charset="2"/>
              <a:buChar char="Ø"/>
              <a:defRPr sz="3348"/>
            </a:pPr>
            <a:r>
              <a:rPr lang="it-IT" sz="1800" dirty="0"/>
              <a:t>Collaborazione è rilegata più all’intenzionalità del singolo, non è  di sistema /formalizzata a causa  di assenza di protocolli e linee guida ed è difficile da espletare a causa del sovraccarico di lavoro.</a:t>
            </a:r>
          </a:p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endParaRPr lang="it-IT" sz="1800" dirty="0"/>
          </a:p>
          <a:p>
            <a:pPr marL="0" indent="0" defTabSz="850391">
              <a:spcBef>
                <a:spcPts val="900"/>
              </a:spcBef>
              <a:buSzTx/>
              <a:buFont typeface="Wingdings"/>
              <a:buNone/>
              <a:defRPr sz="3348"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52526528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1_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11575</TotalTime>
  <Words>1492</Words>
  <Application>Microsoft Macintosh PowerPoint</Application>
  <PresentationFormat>Presentazione su schermo (4:3)</PresentationFormat>
  <Paragraphs>215</Paragraphs>
  <Slides>15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5" baseType="lpstr">
      <vt:lpstr>Arial</vt:lpstr>
      <vt:lpstr>Arial Narrow</vt:lpstr>
      <vt:lpstr>Candara</vt:lpstr>
      <vt:lpstr>Century Gothic</vt:lpstr>
      <vt:lpstr>Franklin Gothic Medium Cond</vt:lpstr>
      <vt:lpstr>Monotype Sorts</vt:lpstr>
      <vt:lpstr>Times New Roman</vt:lpstr>
      <vt:lpstr>Wingdings</vt:lpstr>
      <vt:lpstr>Struttura predefinita</vt:lpstr>
      <vt:lpstr>1_Struttura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UNA PROFESSIONE «AL  PLURALE» E «IN PROGRESS»</dc:title>
  <dc:subject/>
  <dc:creator>chiara.libreri</dc:creator>
  <cp:keywords/>
  <dc:description/>
  <cp:lastModifiedBy>Gozzoli Caterina (caterina.gozzoli)</cp:lastModifiedBy>
  <cp:revision>379</cp:revision>
  <cp:lastPrinted>2016-11-08T09:36:41Z</cp:lastPrinted>
  <dcterms:created xsi:type="dcterms:W3CDTF">2013-10-01T05:03:00Z</dcterms:created>
  <dcterms:modified xsi:type="dcterms:W3CDTF">2020-11-11T19:05:31Z</dcterms:modified>
  <cp:category/>
</cp:coreProperties>
</file>